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59"/>
  </p:notesMasterIdLst>
  <p:sldIdLst>
    <p:sldId id="256" r:id="rId2"/>
    <p:sldId id="257" r:id="rId3"/>
    <p:sldId id="258" r:id="rId4"/>
    <p:sldId id="344" r:id="rId5"/>
    <p:sldId id="260" r:id="rId6"/>
    <p:sldId id="261" r:id="rId7"/>
    <p:sldId id="264" r:id="rId8"/>
    <p:sldId id="265" r:id="rId9"/>
    <p:sldId id="266" r:id="rId10"/>
    <p:sldId id="272" r:id="rId11"/>
    <p:sldId id="269" r:id="rId12"/>
    <p:sldId id="273" r:id="rId13"/>
    <p:sldId id="274" r:id="rId14"/>
    <p:sldId id="275" r:id="rId15"/>
    <p:sldId id="276" r:id="rId16"/>
    <p:sldId id="277" r:id="rId17"/>
    <p:sldId id="278" r:id="rId18"/>
    <p:sldId id="279" r:id="rId19"/>
    <p:sldId id="322" r:id="rId20"/>
    <p:sldId id="280" r:id="rId21"/>
    <p:sldId id="281" r:id="rId22"/>
    <p:sldId id="282" r:id="rId23"/>
    <p:sldId id="283" r:id="rId24"/>
    <p:sldId id="284" r:id="rId25"/>
    <p:sldId id="321"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303" r:id="rId45"/>
    <p:sldId id="304" r:id="rId46"/>
    <p:sldId id="305" r:id="rId47"/>
    <p:sldId id="306" r:id="rId48"/>
    <p:sldId id="307" r:id="rId49"/>
    <p:sldId id="308" r:id="rId50"/>
    <p:sldId id="309" r:id="rId51"/>
    <p:sldId id="310" r:id="rId52"/>
    <p:sldId id="345" r:id="rId53"/>
    <p:sldId id="317" r:id="rId54"/>
    <p:sldId id="318" r:id="rId55"/>
    <p:sldId id="323" r:id="rId56"/>
    <p:sldId id="319" r:id="rId57"/>
    <p:sldId id="320" r:id="rId58"/>
  </p:sldIdLst>
  <p:sldSz cx="12192000" cy="6858000"/>
  <p:notesSz cx="6858000" cy="9144000"/>
  <p:embeddedFontLst>
    <p:embeddedFont>
      <p:font typeface="Arial Black" panose="020B0604020202020204" pitchFamily="34" charset="0"/>
      <p:bold r:id="rId60"/>
    </p:embeddedFont>
    <p:embeddedFont>
      <p:font typeface="Consolas" panose="020B0609020204030204" pitchFamily="49" charset="0"/>
      <p:regular r:id="rId61"/>
      <p:bold r:id="rId62"/>
      <p:italic r:id="rId63"/>
      <p:boldItalic r:id="rId64"/>
    </p:embeddedFont>
    <p:embeddedFont>
      <p:font typeface="Courier" panose="02070309020205020404" pitchFamily="49" charset="0"/>
      <p:regular r:id="rId65"/>
      <p:bold r:id="rId66"/>
      <p:italic r:id="rId67"/>
      <p:boldItalic r:id="rId68"/>
    </p:embeddedFont>
    <p:embeddedFont>
      <p:font typeface="Helvetica Neue" panose="02000503000000020004" pitchFamily="2" charset="0"/>
      <p:regular r:id="rId69"/>
      <p:bold r:id="rId70"/>
      <p:italic r:id="rId71"/>
      <p:boldItalic r:id="rId72"/>
    </p:embeddedFont>
    <p:embeddedFont>
      <p:font typeface="Helvetica Neue Light" panose="02000403000000020004" pitchFamily="2" charset="0"/>
      <p:regular r:id="rId73"/>
      <p:bold r:id="rId74"/>
      <p:italic r:id="rId75"/>
      <p:boldItalic r:id="rId76"/>
    </p:embeddedFont>
    <p:embeddedFont>
      <p:font typeface="Lato" panose="020F0502020204030203" pitchFamily="34"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318D51-86EE-4300-AF37-D1893FD06897}">
  <a:tblStyle styleId="{CE318D51-86EE-4300-AF37-D1893FD0689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96C31ED-FC21-479E-A100-0480358EE9B8}"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6"/>
    <p:restoredTop sz="94662"/>
  </p:normalViewPr>
  <p:slideViewPr>
    <p:cSldViewPr snapToGrid="0">
      <p:cViewPr varScale="1">
        <p:scale>
          <a:sx n="91" d="100"/>
          <a:sy n="91" d="100"/>
        </p:scale>
        <p:origin x="4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4.xml"/><Relationship Id="rId61" Type="http://schemas.openxmlformats.org/officeDocument/2006/relationships/font" Target="fonts/font2.fntdata"/><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3.fntdata"/><Relationship Id="rId80"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7.fntdata"/><Relationship Id="rId7" Type="http://schemas.openxmlformats.org/officeDocument/2006/relationships/slide" Target="slides/slide6.xml"/><Relationship Id="rId71"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3" name="Google Shape;9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2316551eda_0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2316551eda_0_15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g12316551eda_0_15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11</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2316551eda_0_2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2316551eda_0_2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g12316551eda_0_2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12</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2316551eda_0_2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2316551eda_0_2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3" name="Google Shape;333;g12316551eda_0_2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13</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2316551eda_0_2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2316551eda_0_27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AMC – must sign end user agreement</a:t>
            </a:r>
            <a:endParaRPr dirty="0"/>
          </a:p>
        </p:txBody>
      </p:sp>
      <p:sp>
        <p:nvSpPr>
          <p:cNvPr id="355" name="Google Shape;355;g12316551eda_0_27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12316551eda_0_2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12316551eda_0_29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7" name="Google Shape;377;g12316551eda_0_29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2316551eda_0_3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2316551eda_0_3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algn="l"/>
            <a:r>
              <a:rPr lang="en-US" b="0" i="0" dirty="0">
                <a:solidFill>
                  <a:srgbClr val="404040"/>
                </a:solidFill>
                <a:effectLst/>
                <a:latin typeface="Lato" panose="020F0502020204030203" pitchFamily="34" charset="0"/>
              </a:rPr>
              <a:t>CU Research Computing hosts a free-to-use on-premise cloud service, called </a:t>
            </a:r>
            <a:r>
              <a:rPr lang="en-US" b="0" i="1" dirty="0" err="1">
                <a:solidFill>
                  <a:srgbClr val="404040"/>
                </a:solidFill>
                <a:effectLst/>
                <a:latin typeface="Lato" panose="020F0502020204030203" pitchFamily="34" charset="0"/>
              </a:rPr>
              <a:t>CUmulus</a:t>
            </a:r>
            <a:r>
              <a:rPr lang="en-US" b="0" i="0" dirty="0">
                <a:solidFill>
                  <a:srgbClr val="404040"/>
                </a:solidFill>
                <a:effectLst/>
                <a:latin typeface="Lato" panose="020F0502020204030203" pitchFamily="34" charset="0"/>
              </a:rPr>
              <a:t>, which supports cases not well-suited for HPC such as webservers, databases, and long-running services. The </a:t>
            </a:r>
            <a:r>
              <a:rPr lang="en-US" b="0" i="0" dirty="0" err="1">
                <a:solidFill>
                  <a:srgbClr val="404040"/>
                </a:solidFill>
                <a:effectLst/>
                <a:latin typeface="Lato" panose="020F0502020204030203" pitchFamily="34" charset="0"/>
              </a:rPr>
              <a:t>CUmulus</a:t>
            </a:r>
            <a:r>
              <a:rPr lang="en-US" b="0" i="0" dirty="0">
                <a:solidFill>
                  <a:srgbClr val="404040"/>
                </a:solidFill>
                <a:effectLst/>
                <a:latin typeface="Lato" panose="020F0502020204030203" pitchFamily="34" charset="0"/>
              </a:rPr>
              <a:t> service includes access to a Virtual Private Cloud (VPC) which provides users with a logically isolated section of the cloud with a small number of outside routable floating IP addresses. Within this VPC customers will be given an allocation of:</a:t>
            </a:r>
          </a:p>
          <a:p>
            <a:pPr algn="l">
              <a:buFont typeface="Arial" panose="020B0604020202020204" pitchFamily="34" charset="0"/>
              <a:buChar char="•"/>
            </a:pPr>
            <a:r>
              <a:rPr lang="en-US" b="0" i="0" dirty="0">
                <a:solidFill>
                  <a:srgbClr val="404040"/>
                </a:solidFill>
                <a:effectLst/>
                <a:latin typeface="Lato" panose="020F0502020204030203" pitchFamily="34" charset="0"/>
              </a:rPr>
              <a:t>CPU cores</a:t>
            </a:r>
          </a:p>
          <a:p>
            <a:pPr algn="l">
              <a:buFont typeface="Arial" panose="020B0604020202020204" pitchFamily="34" charset="0"/>
              <a:buChar char="•"/>
            </a:pPr>
            <a:r>
              <a:rPr lang="en-US" b="0" i="0" dirty="0">
                <a:solidFill>
                  <a:srgbClr val="404040"/>
                </a:solidFill>
                <a:effectLst/>
                <a:latin typeface="Lato" panose="020F0502020204030203" pitchFamily="34" charset="0"/>
              </a:rPr>
              <a:t>Memory</a:t>
            </a:r>
          </a:p>
          <a:p>
            <a:pPr algn="l">
              <a:buFont typeface="Arial" panose="020B0604020202020204" pitchFamily="34" charset="0"/>
              <a:buChar char="•"/>
            </a:pPr>
            <a:r>
              <a:rPr lang="en-US" b="0" i="0" dirty="0">
                <a:solidFill>
                  <a:srgbClr val="404040"/>
                </a:solidFill>
                <a:effectLst/>
                <a:latin typeface="Lato" panose="020F0502020204030203" pitchFamily="34" charset="0"/>
              </a:rPr>
              <a:t>Storage</a:t>
            </a:r>
          </a:p>
          <a:p>
            <a:pPr marL="0" lvl="0" indent="0" algn="l" rtl="0">
              <a:spcBef>
                <a:spcPts val="0"/>
              </a:spcBef>
              <a:spcAft>
                <a:spcPts val="0"/>
              </a:spcAft>
              <a:buNone/>
            </a:pPr>
            <a:endParaRPr dirty="0"/>
          </a:p>
        </p:txBody>
      </p:sp>
      <p:sp>
        <p:nvSpPr>
          <p:cNvPr id="399" name="Google Shape;399;g12316551eda_0_31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16</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2316551eda_0_3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2316551eda_0_3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Highlight not sharing home space</a:t>
            </a:r>
          </a:p>
          <a:p>
            <a:pPr marL="0" lvl="0" indent="0" algn="l" rtl="0">
              <a:spcBef>
                <a:spcPts val="0"/>
              </a:spcBef>
              <a:spcAft>
                <a:spcPts val="0"/>
              </a:spcAft>
              <a:buNone/>
            </a:pPr>
            <a:r>
              <a:rPr lang="en-US" dirty="0"/>
              <a:t>Where configs are at, people can mess with them</a:t>
            </a:r>
            <a:endParaRPr dirty="0"/>
          </a:p>
        </p:txBody>
      </p:sp>
      <p:sp>
        <p:nvSpPr>
          <p:cNvPr id="419" name="Google Shape;419;g12316551eda_0_37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17</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12316551eda_0_4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12316551eda_0_4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65" name="Google Shape;465;g12316551eda_0_41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18</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Cloudbursting</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653889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12316551eda_0_4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12316551eda_0_46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1" name="Google Shape;511;g12316551eda_0_46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2316551eda_0_4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2316551eda_0_4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8" name="Google Shape;518;g12316551eda_0_4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21</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12316551eda_0_4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12316551eda_0_46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26" name="Google Shape;526;g12316551eda_0_46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12316551eda_0_4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12316551eda_0_49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4" name="Google Shape;534;g12316551eda_0_49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23</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2316551eda_0_4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2316551eda_0_49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https://ondemand.rc.colorado.edu/</a:t>
            </a:r>
          </a:p>
          <a:p>
            <a:pPr marL="0" lvl="0" indent="0" algn="l" rtl="0">
              <a:spcBef>
                <a:spcPts val="0"/>
              </a:spcBef>
              <a:spcAft>
                <a:spcPts val="0"/>
              </a:spcAft>
              <a:buNone/>
            </a:pPr>
            <a:r>
              <a:rPr lang="en-US" dirty="0"/>
              <a:t>https://ondemand-rmacc.rc.colorado.edu/</a:t>
            </a:r>
            <a:endParaRPr dirty="0"/>
          </a:p>
        </p:txBody>
      </p:sp>
      <p:sp>
        <p:nvSpPr>
          <p:cNvPr id="542" name="Google Shape;542;g12316551eda_0_49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24</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2316551eda_0_4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2316551eda_0_49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2" name="Google Shape;542;g12316551eda_0_49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25</a:t>
            </a:fld>
            <a:endParaRPr/>
          </a:p>
        </p:txBody>
      </p:sp>
    </p:spTree>
    <p:extLst>
      <p:ext uri="{BB962C8B-B14F-4D97-AF65-F5344CB8AC3E}">
        <p14:creationId xmlns:p14="http://schemas.microsoft.com/office/powerpoint/2010/main" val="2755801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12316551eda_0_5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12316551eda_0_50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0" name="Google Shape;550;g12316551eda_0_50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26</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12316551eda_0_5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12316551eda_0_5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58" name="Google Shape;558;g12316551eda_0_5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27</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2316551eda_0_5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2316551eda_0_5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0" name="Google Shape;570;g12316551eda_0_5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28</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2316551eda_0_5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2316551eda_0_5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8" name="Google Shape;578;g12316551eda_0_53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29</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12316551eda_0_5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12316551eda_0_5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7" name="Google Shape;587;g12316551eda_0_5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30</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c4bc19b72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Stack exchange but for RC specifically</a:t>
            </a:r>
            <a:endParaRPr dirty="0"/>
          </a:p>
        </p:txBody>
      </p:sp>
      <p:sp>
        <p:nvSpPr>
          <p:cNvPr id="107" name="Google Shape;107;g11c4bc19b72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2316551eda_0_5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2316551eda_0_5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96" name="Google Shape;596;g12316551eda_0_54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31</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12316551eda_0_5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12316551eda_0_5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4" name="Google Shape;604;g12316551eda_0_55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32</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12316551eda_0_5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12316551eda_0_56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2" name="Google Shape;612;g12316551eda_0_56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33</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12316551eda_0_5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12316551eda_0_56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9" name="Google Shape;619;g12316551eda_0_56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34</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12316551eda_0_6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12316551eda_0_6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2" name="Google Shape;652;g12316551eda_0_63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2316551eda_0_6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2316551eda_0_6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6" name="Google Shape;686;g12316551eda_0_6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36</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2316551eda_0_6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2316551eda_0_68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94" name="Google Shape;694;g12316551eda_0_68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37</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2a2ff0f9b6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2a2ff0f9b6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2" name="Google Shape;702;g12a2ff0f9b6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38</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12316551eda_0_6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12316551eda_0_6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0" name="Google Shape;710;g12316551eda_0_67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39</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12316551eda_0_6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12316551eda_0_67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8" name="Google Shape;718;g12316551eda_0_67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40</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2316551eda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2316551eda_0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g12316551eda_0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12316551eda_0_6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12316551eda_0_69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6" name="Google Shape;726;g12316551eda_0_69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41</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12316551eda_0_7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12316551eda_0_70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4" name="Google Shape;734;g12316551eda_0_70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42</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12316551eda_0_7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12316551eda_0_70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2" name="Google Shape;742;g12316551eda_0_70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43</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12316551eda_0_7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12316551eda_0_7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9" name="Google Shape;749;g12316551eda_0_7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44</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12316551eda_0_7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12316551eda_0_72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57" name="Google Shape;757;g12316551eda_0_72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12316551eda_0_7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12316551eda_0_74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1" name="Google Shape;781;g12316551eda_0_74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11c4bc19b72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11c4bc19b72_1_8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demo</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12316551eda_0_7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12316551eda_0_7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4" name="Google Shape;804;g12316551eda_0_75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48</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12316551eda_0_7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12316551eda_0_76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3" name="Google Shape;813;g12316551eda_0_76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49</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2316551eda_0_7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2316551eda_0_76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21" name="Google Shape;821;g12316551eda_0_76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50</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2316551eda_0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2316551eda_0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g12316551eda_0_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6</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12316551eda_0_7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12316551eda_0_77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29" name="Google Shape;829;g12316551eda_0_77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51</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2316551eda_0_7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2316551eda_0_76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21" name="Google Shape;821;g12316551eda_0_76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52</a:t>
            </a:fld>
            <a:endParaRPr/>
          </a:p>
        </p:txBody>
      </p:sp>
    </p:spTree>
    <p:extLst>
      <p:ext uri="{BB962C8B-B14F-4D97-AF65-F5344CB8AC3E}">
        <p14:creationId xmlns:p14="http://schemas.microsoft.com/office/powerpoint/2010/main" val="322565197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12316551eda_0_8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12316551eda_0_85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8" name="Google Shape;888;g12316551eda_0_85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53</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12316551eda_0_8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12316551eda_0_86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6" name="Google Shape;896;g12316551eda_0_86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54</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12316551eda_0_8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12316551eda_0_8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4" name="Google Shape;904;g12316551eda_0_86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56</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12316551eda_0_8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12316551eda_0_87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1" name="Google Shape;911;g12316551eda_0_87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57</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2316551eda_0_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12316551eda_0_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Can advise on Secure Research, have a CMMC environment (Preserve) available (let know available if doing DoD or DoE things)</a:t>
            </a:r>
          </a:p>
        </p:txBody>
      </p:sp>
      <p:sp>
        <p:nvSpPr>
          <p:cNvPr id="159" name="Google Shape;159;g12316551eda_0_3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2316551eda_0_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2316551eda_0_6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g12316551eda_0_6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2316551eda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2316551eda_0_7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g12316551eda_0_7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2316551eda_0_1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2316551eda_0_1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4" name="Google Shape;294;g12316551eda_0_19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Helvetica Neue"/>
              <a:buNone/>
              <a:defRPr sz="6000">
                <a:latin typeface="Helvetica Neue"/>
                <a:ea typeface="Helvetica Neue"/>
                <a:cs typeface="Helvetica Neue"/>
                <a:sym typeface="Helvetica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Font typeface="Helvetica Neue"/>
              <a:buNone/>
              <a:defRPr sz="2400">
                <a:latin typeface="Helvetica Neue"/>
                <a:ea typeface="Helvetica Neue"/>
                <a:cs typeface="Helvetica Neue"/>
                <a:sym typeface="Helvetica Neue"/>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1" name="Google Shape;21;p2"/>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1"/>
          <p:cNvSpPr txBox="1">
            <a:spLocks noGrp="1"/>
          </p:cNvSpPr>
          <p:nvPr>
            <p:ph type="body" idx="1"/>
          </p:nvPr>
        </p:nvSpPr>
        <p:spPr>
          <a:xfrm rot="5400000">
            <a:off x="4014436" y="-1350610"/>
            <a:ext cx="4163129"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11"/>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12"/>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7"/>
        <p:cNvGrpSpPr/>
        <p:nvPr/>
      </p:nvGrpSpPr>
      <p:grpSpPr>
        <a:xfrm>
          <a:off x="0" y="0"/>
          <a:ext cx="0" cy="0"/>
          <a:chOff x="0" y="0"/>
          <a:chExt cx="0" cy="0"/>
        </a:xfrm>
      </p:grpSpPr>
      <p:sp>
        <p:nvSpPr>
          <p:cNvPr id="88" name="Google Shape;88;p13"/>
          <p:cNvSpPr txBox="1">
            <a:spLocks noGrp="1"/>
          </p:cNvSpPr>
          <p:nvPr>
            <p:ph type="title"/>
          </p:nvPr>
        </p:nvSpPr>
        <p:spPr>
          <a:xfrm>
            <a:off x="415600" y="593367"/>
            <a:ext cx="11360700" cy="763500"/>
          </a:xfrm>
          <a:prstGeom prst="rect">
            <a:avLst/>
          </a:prstGeom>
        </p:spPr>
        <p:txBody>
          <a:bodyPr spcFirstLastPara="1" wrap="square" lIns="91425" tIns="45700" rIns="91425" bIns="45700" anchor="ctr" anchorCtr="0">
            <a:normAutofit/>
          </a:bodyPr>
          <a:lstStyle>
            <a:lvl1pPr lvl="0" rtl="0">
              <a:spcBef>
                <a:spcPts val="0"/>
              </a:spcBef>
              <a:spcAft>
                <a:spcPts val="0"/>
              </a:spcAft>
              <a:buSzPts val="50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9" name="Google Shape;89;p13"/>
          <p:cNvSpPr txBox="1">
            <a:spLocks noGrp="1"/>
          </p:cNvSpPr>
          <p:nvPr>
            <p:ph type="body" idx="1"/>
          </p:nvPr>
        </p:nvSpPr>
        <p:spPr>
          <a:xfrm>
            <a:off x="415600" y="1536633"/>
            <a:ext cx="11360700" cy="4555200"/>
          </a:xfrm>
          <a:prstGeom prst="rect">
            <a:avLst/>
          </a:prstGeom>
        </p:spPr>
        <p:txBody>
          <a:bodyPr spcFirstLastPara="1" wrap="square" lIns="91425" tIns="45700" rIns="91425" bIns="45700" anchor="t" anchorCtr="0">
            <a:normAutofit/>
          </a:bodyPr>
          <a:lstStyle>
            <a:lvl1pPr marL="457200" lvl="0" indent="-406400" rtl="0">
              <a:spcBef>
                <a:spcPts val="1000"/>
              </a:spcBef>
              <a:spcAft>
                <a:spcPts val="0"/>
              </a:spcAft>
              <a:buSzPts val="2800"/>
              <a:buChar char="•"/>
              <a:defRPr/>
            </a:lvl1pPr>
            <a:lvl2pPr marL="914400" lvl="1" indent="-381000" rtl="0">
              <a:spcBef>
                <a:spcPts val="500"/>
              </a:spcBef>
              <a:spcAft>
                <a:spcPts val="0"/>
              </a:spcAft>
              <a:buSzPts val="2400"/>
              <a:buChar char="•"/>
              <a:defRPr/>
            </a:lvl2pPr>
            <a:lvl3pPr marL="1371600" lvl="2" indent="-355600" rtl="0">
              <a:spcBef>
                <a:spcPts val="500"/>
              </a:spcBef>
              <a:spcAft>
                <a:spcPts val="0"/>
              </a:spcAft>
              <a:buSzPts val="2000"/>
              <a:buChar char="•"/>
              <a:defRPr/>
            </a:lvl3pPr>
            <a:lvl4pPr marL="1828800" lvl="3" indent="-342900" rtl="0">
              <a:spcBef>
                <a:spcPts val="500"/>
              </a:spcBef>
              <a:spcAft>
                <a:spcPts val="0"/>
              </a:spcAft>
              <a:buSzPts val="1800"/>
              <a:buChar char="•"/>
              <a:defRPr/>
            </a:lvl4pPr>
            <a:lvl5pPr marL="2286000" lvl="4" indent="-342900" rtl="0">
              <a:spcBef>
                <a:spcPts val="500"/>
              </a:spcBef>
              <a:spcAft>
                <a:spcPts val="0"/>
              </a:spcAft>
              <a:buSzPts val="1800"/>
              <a:buChar char="•"/>
              <a:defRPr/>
            </a:lvl5pPr>
            <a:lvl6pPr marL="2743200" lvl="5" indent="-342900" rtl="0">
              <a:spcBef>
                <a:spcPts val="500"/>
              </a:spcBef>
              <a:spcAft>
                <a:spcPts val="0"/>
              </a:spcAft>
              <a:buSzPts val="1800"/>
              <a:buChar char="•"/>
              <a:defRPr/>
            </a:lvl6pPr>
            <a:lvl7pPr marL="3200400" lvl="6" indent="-342900" rtl="0">
              <a:spcBef>
                <a:spcPts val="500"/>
              </a:spcBef>
              <a:spcAft>
                <a:spcPts val="0"/>
              </a:spcAft>
              <a:buSzPts val="1800"/>
              <a:buChar char="•"/>
              <a:defRPr/>
            </a:lvl7pPr>
            <a:lvl8pPr marL="3657600" lvl="7" indent="-342900" rtl="0">
              <a:spcBef>
                <a:spcPts val="500"/>
              </a:spcBef>
              <a:spcAft>
                <a:spcPts val="0"/>
              </a:spcAft>
              <a:buSzPts val="1800"/>
              <a:buChar char="•"/>
              <a:defRPr/>
            </a:lvl8pPr>
            <a:lvl9pPr marL="4114800" lvl="8" indent="-342900" rtl="0">
              <a:spcBef>
                <a:spcPts val="500"/>
              </a:spcBef>
              <a:spcAft>
                <a:spcPts val="0"/>
              </a:spcAft>
              <a:buSzPts val="1800"/>
              <a:buChar char="•"/>
              <a:defRPr/>
            </a:lvl9pPr>
          </a:lstStyle>
          <a:p>
            <a:endParaRPr/>
          </a:p>
        </p:txBody>
      </p:sp>
      <p:sp>
        <p:nvSpPr>
          <p:cNvPr id="90" name="Google Shape;90;p13"/>
          <p:cNvSpPr txBox="1">
            <a:spLocks noGrp="1"/>
          </p:cNvSpPr>
          <p:nvPr>
            <p:ph type="sldNum" idx="12"/>
          </p:nvPr>
        </p:nvSpPr>
        <p:spPr>
          <a:xfrm>
            <a:off x="11296610" y="6217622"/>
            <a:ext cx="731700" cy="524700"/>
          </a:xfrm>
          <a:prstGeom prst="rect">
            <a:avLst/>
          </a:prstGeom>
        </p:spPr>
        <p:txBody>
          <a:bodyPr spcFirstLastPara="1" wrap="square" lIns="91425" tIns="45700" rIns="91425" bIns="457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2400"/>
              <a:buFont typeface="Helvetica Neue"/>
              <a:buNone/>
              <a:defRPr sz="5000">
                <a:latin typeface="Helvetica Neue"/>
                <a:ea typeface="Helvetica Neue"/>
                <a:cs typeface="Helvetica Neue"/>
                <a:sym typeface="Helvetica Neu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
          <p:cNvSpPr txBox="1">
            <a:spLocks noGrp="1"/>
          </p:cNvSpPr>
          <p:nvPr>
            <p:ph type="body" idx="1"/>
          </p:nvPr>
        </p:nvSpPr>
        <p:spPr>
          <a:xfrm>
            <a:off x="838200" y="1825625"/>
            <a:ext cx="10515600" cy="416312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Font typeface="Helvetica Neue"/>
              <a:buChar char="•"/>
              <a:defRPr>
                <a:latin typeface="Helvetica Neue"/>
                <a:ea typeface="Helvetica Neue"/>
                <a:cs typeface="Helvetica Neue"/>
                <a:sym typeface="Helvetica Neue"/>
              </a:defRPr>
            </a:lvl1pPr>
            <a:lvl2pPr marL="914400" lvl="1" indent="-342900" algn="l">
              <a:lnSpc>
                <a:spcPct val="90000"/>
              </a:lnSpc>
              <a:spcBef>
                <a:spcPts val="500"/>
              </a:spcBef>
              <a:spcAft>
                <a:spcPts val="0"/>
              </a:spcAft>
              <a:buClr>
                <a:schemeClr val="dk1"/>
              </a:buClr>
              <a:buSzPts val="1800"/>
              <a:buFont typeface="Helvetica Neue"/>
              <a:buChar char="•"/>
              <a:defRPr>
                <a:latin typeface="Helvetica Neue"/>
                <a:ea typeface="Helvetica Neue"/>
                <a:cs typeface="Helvetica Neue"/>
                <a:sym typeface="Helvetica Neue"/>
              </a:defRPr>
            </a:lvl2pPr>
            <a:lvl3pPr marL="1371600" lvl="2" indent="-342900" algn="l">
              <a:lnSpc>
                <a:spcPct val="90000"/>
              </a:lnSpc>
              <a:spcBef>
                <a:spcPts val="500"/>
              </a:spcBef>
              <a:spcAft>
                <a:spcPts val="0"/>
              </a:spcAft>
              <a:buClr>
                <a:schemeClr val="dk1"/>
              </a:buClr>
              <a:buSzPts val="1800"/>
              <a:buFont typeface="Helvetica Neue"/>
              <a:buChar char="•"/>
              <a:defRPr>
                <a:latin typeface="Helvetica Neue"/>
                <a:ea typeface="Helvetica Neue"/>
                <a:cs typeface="Helvetica Neue"/>
                <a:sym typeface="Helvetica Neue"/>
              </a:defRPr>
            </a:lvl3pPr>
            <a:lvl4pPr marL="1828800" lvl="3" indent="-342900" algn="l">
              <a:lnSpc>
                <a:spcPct val="90000"/>
              </a:lnSpc>
              <a:spcBef>
                <a:spcPts val="500"/>
              </a:spcBef>
              <a:spcAft>
                <a:spcPts val="0"/>
              </a:spcAft>
              <a:buClr>
                <a:schemeClr val="dk1"/>
              </a:buClr>
              <a:buSzPts val="1800"/>
              <a:buFont typeface="Helvetica Neue"/>
              <a:buChar char="•"/>
              <a:defRPr>
                <a:latin typeface="Helvetica Neue"/>
                <a:ea typeface="Helvetica Neue"/>
                <a:cs typeface="Helvetica Neue"/>
                <a:sym typeface="Helvetica Neue"/>
              </a:defRPr>
            </a:lvl4pPr>
            <a:lvl5pPr marL="2286000" lvl="4" indent="-342900" algn="l">
              <a:lnSpc>
                <a:spcPct val="90000"/>
              </a:lnSpc>
              <a:spcBef>
                <a:spcPts val="500"/>
              </a:spcBef>
              <a:spcAft>
                <a:spcPts val="0"/>
              </a:spcAft>
              <a:buClr>
                <a:schemeClr val="dk1"/>
              </a:buClr>
              <a:buSzPts val="1800"/>
              <a:buFont typeface="Helvetica Neue"/>
              <a:buChar char="•"/>
              <a:defRPr>
                <a:latin typeface="Helvetica Neue"/>
                <a:ea typeface="Helvetica Neue"/>
                <a:cs typeface="Helvetica Neue"/>
                <a:sym typeface="Helvetica Neue"/>
              </a:defRPr>
            </a:lvl5pPr>
            <a:lvl6pPr marL="2743200" lvl="5" indent="-342900" algn="l">
              <a:lnSpc>
                <a:spcPct val="90000"/>
              </a:lnSpc>
              <a:spcBef>
                <a:spcPts val="500"/>
              </a:spcBef>
              <a:spcAft>
                <a:spcPts val="0"/>
              </a:spcAft>
              <a:buClr>
                <a:schemeClr val="dk1"/>
              </a:buClr>
              <a:buSzPts val="1800"/>
              <a:buFont typeface="Helvetica Neue"/>
              <a:buChar char="•"/>
              <a:defRPr>
                <a:latin typeface="Helvetica Neue"/>
                <a:ea typeface="Helvetica Neue"/>
                <a:cs typeface="Helvetica Neue"/>
                <a:sym typeface="Helvetica Neue"/>
              </a:defRPr>
            </a:lvl6pPr>
            <a:lvl7pPr marL="3200400" lvl="6" indent="-342900" algn="l">
              <a:lnSpc>
                <a:spcPct val="90000"/>
              </a:lnSpc>
              <a:spcBef>
                <a:spcPts val="500"/>
              </a:spcBef>
              <a:spcAft>
                <a:spcPts val="0"/>
              </a:spcAft>
              <a:buClr>
                <a:schemeClr val="dk1"/>
              </a:buClr>
              <a:buSzPts val="1800"/>
              <a:buFont typeface="Helvetica Neue"/>
              <a:buChar char="•"/>
              <a:defRPr>
                <a:latin typeface="Helvetica Neue"/>
                <a:ea typeface="Helvetica Neue"/>
                <a:cs typeface="Helvetica Neue"/>
                <a:sym typeface="Helvetica Neue"/>
              </a:defRPr>
            </a:lvl7pPr>
            <a:lvl8pPr marL="3657600" lvl="7" indent="-342900" algn="l">
              <a:lnSpc>
                <a:spcPct val="90000"/>
              </a:lnSpc>
              <a:spcBef>
                <a:spcPts val="500"/>
              </a:spcBef>
              <a:spcAft>
                <a:spcPts val="0"/>
              </a:spcAft>
              <a:buClr>
                <a:schemeClr val="dk1"/>
              </a:buClr>
              <a:buSzPts val="1800"/>
              <a:buFont typeface="Helvetica Neue"/>
              <a:buChar char="•"/>
              <a:defRPr>
                <a:latin typeface="Helvetica Neue"/>
                <a:ea typeface="Helvetica Neue"/>
                <a:cs typeface="Helvetica Neue"/>
                <a:sym typeface="Helvetica Neue"/>
              </a:defRPr>
            </a:lvl8pPr>
            <a:lvl9pPr marL="4114800" lvl="8" indent="-342900" algn="l">
              <a:lnSpc>
                <a:spcPct val="90000"/>
              </a:lnSpc>
              <a:spcBef>
                <a:spcPts val="500"/>
              </a:spcBef>
              <a:spcAft>
                <a:spcPts val="0"/>
              </a:spcAft>
              <a:buClr>
                <a:schemeClr val="dk1"/>
              </a:buClr>
              <a:buSzPts val="1800"/>
              <a:buFont typeface="Helvetica Neue"/>
              <a:buChar char="•"/>
              <a:defRPr>
                <a:latin typeface="Helvetica Neue"/>
                <a:ea typeface="Helvetica Neue"/>
                <a:cs typeface="Helvetica Neue"/>
                <a:sym typeface="Helvetica Neue"/>
              </a:defRPr>
            </a:lvl9pPr>
          </a:lstStyle>
          <a:p>
            <a:endParaRPr/>
          </a:p>
        </p:txBody>
      </p:sp>
      <p:sp>
        <p:nvSpPr>
          <p:cNvPr id="27" name="Google Shape;27;p3"/>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1850" y="1725236"/>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Black"/>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3" name="Google Shape;33;p4"/>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4"/>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5"/>
          <p:cNvSpPr txBox="1">
            <a:spLocks noGrp="1"/>
          </p:cNvSpPr>
          <p:nvPr>
            <p:ph type="body" idx="1"/>
          </p:nvPr>
        </p:nvSpPr>
        <p:spPr>
          <a:xfrm>
            <a:off x="838200" y="1825625"/>
            <a:ext cx="5181600" cy="407922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5"/>
          <p:cNvSpPr txBox="1">
            <a:spLocks noGrp="1"/>
          </p:cNvSpPr>
          <p:nvPr>
            <p:ph type="body" idx="2"/>
          </p:nvPr>
        </p:nvSpPr>
        <p:spPr>
          <a:xfrm>
            <a:off x="6172200" y="1825625"/>
            <a:ext cx="5181600" cy="407922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5"/>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5"/>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5"/>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6"/>
          <p:cNvSpPr txBox="1">
            <a:spLocks noGrp="1"/>
          </p:cNvSpPr>
          <p:nvPr>
            <p:ph type="body" idx="2"/>
          </p:nvPr>
        </p:nvSpPr>
        <p:spPr>
          <a:xfrm>
            <a:off x="839788" y="2505075"/>
            <a:ext cx="5157787" cy="34307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 name="Google Shape;48;p6"/>
          <p:cNvSpPr txBox="1">
            <a:spLocks noGrp="1"/>
          </p:cNvSpPr>
          <p:nvPr>
            <p:ph type="body" idx="4"/>
          </p:nvPr>
        </p:nvSpPr>
        <p:spPr>
          <a:xfrm>
            <a:off x="6172200" y="2505075"/>
            <a:ext cx="5183188" cy="34307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6"/>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6"/>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6"/>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7"/>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Black"/>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9"/>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Black"/>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2" name="Google Shape;72;p10"/>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5000"/>
              <a:buFont typeface="Helvetica Neue"/>
              <a:buNone/>
              <a:defRPr sz="5000" i="0" u="none" strike="noStrike" cap="none">
                <a:solidFill>
                  <a:schemeClr val="dk1"/>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
          <p:cNvSpPr txBox="1">
            <a:spLocks noGrp="1"/>
          </p:cNvSpPr>
          <p:nvPr>
            <p:ph type="body" idx="1"/>
          </p:nvPr>
        </p:nvSpPr>
        <p:spPr>
          <a:xfrm>
            <a:off x="838200" y="1825625"/>
            <a:ext cx="10515600" cy="4163129"/>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Helvetica Neue"/>
              <a:buChar char="•"/>
              <a:defRPr sz="2800" i="0" u="none" strike="noStrike" cap="none">
                <a:solidFill>
                  <a:schemeClr val="dk1"/>
                </a:solidFill>
                <a:latin typeface="Helvetica Neue"/>
                <a:ea typeface="Helvetica Neue"/>
                <a:cs typeface="Helvetica Neue"/>
                <a:sym typeface="Helvetica Neue"/>
              </a:defRPr>
            </a:lvl1pPr>
            <a:lvl2pPr marL="914400" marR="0" lvl="1" indent="-381000" algn="l" rtl="0">
              <a:lnSpc>
                <a:spcPct val="90000"/>
              </a:lnSpc>
              <a:spcBef>
                <a:spcPts val="500"/>
              </a:spcBef>
              <a:spcAft>
                <a:spcPts val="0"/>
              </a:spcAft>
              <a:buClr>
                <a:schemeClr val="dk1"/>
              </a:buClr>
              <a:buSzPts val="2400"/>
              <a:buFont typeface="Helvetica Neue"/>
              <a:buChar char="•"/>
              <a:defRPr sz="2400" i="0" u="none" strike="noStrike" cap="none">
                <a:solidFill>
                  <a:schemeClr val="dk1"/>
                </a:solidFill>
                <a:latin typeface="Helvetica Neue"/>
                <a:ea typeface="Helvetica Neue"/>
                <a:cs typeface="Helvetica Neue"/>
                <a:sym typeface="Helvetica Neue"/>
              </a:defRPr>
            </a:lvl2pPr>
            <a:lvl3pPr marL="1371600" marR="0" lvl="2" indent="-355600" algn="l" rtl="0">
              <a:lnSpc>
                <a:spcPct val="90000"/>
              </a:lnSpc>
              <a:spcBef>
                <a:spcPts val="500"/>
              </a:spcBef>
              <a:spcAft>
                <a:spcPts val="0"/>
              </a:spcAft>
              <a:buClr>
                <a:schemeClr val="dk1"/>
              </a:buClr>
              <a:buSzPts val="2000"/>
              <a:buFont typeface="Helvetica Neue"/>
              <a:buChar char="•"/>
              <a:defRPr sz="2000" i="0" u="none" strike="noStrike" cap="none">
                <a:solidFill>
                  <a:schemeClr val="dk1"/>
                </a:solidFill>
                <a:latin typeface="Helvetica Neue"/>
                <a:ea typeface="Helvetica Neue"/>
                <a:cs typeface="Helvetica Neue"/>
                <a:sym typeface="Helvetica Neue"/>
              </a:defRPr>
            </a:lvl3pPr>
            <a:lvl4pPr marL="1828800" marR="0" lvl="3" indent="-342900" algn="l" rtl="0">
              <a:lnSpc>
                <a:spcPct val="90000"/>
              </a:lnSpc>
              <a:spcBef>
                <a:spcPts val="5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4pPr>
            <a:lvl5pPr marL="2286000" marR="0" lvl="4" indent="-342900" algn="l" rtl="0">
              <a:lnSpc>
                <a:spcPct val="90000"/>
              </a:lnSpc>
              <a:spcBef>
                <a:spcPts val="5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5pPr>
            <a:lvl6pPr marL="2743200" marR="0" lvl="5" indent="-342900" algn="l" rtl="0">
              <a:lnSpc>
                <a:spcPct val="90000"/>
              </a:lnSpc>
              <a:spcBef>
                <a:spcPts val="5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6pPr>
            <a:lvl7pPr marL="3200400" marR="0" lvl="6" indent="-342900" algn="l" rtl="0">
              <a:lnSpc>
                <a:spcPct val="90000"/>
              </a:lnSpc>
              <a:spcBef>
                <a:spcPts val="5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7pPr>
            <a:lvl8pPr marL="3657600" marR="0" lvl="7" indent="-342900" algn="l" rtl="0">
              <a:lnSpc>
                <a:spcPct val="90000"/>
              </a:lnSpc>
              <a:spcBef>
                <a:spcPts val="5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8pPr>
            <a:lvl9pPr marL="4114800" marR="0" lvl="8" indent="-342900" algn="l" rtl="0">
              <a:lnSpc>
                <a:spcPct val="90000"/>
              </a:lnSpc>
              <a:spcBef>
                <a:spcPts val="5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9pPr>
          </a:lstStyle>
          <a:p>
            <a:endParaRPr/>
          </a:p>
        </p:txBody>
      </p:sp>
      <p:sp>
        <p:nvSpPr>
          <p:cNvPr id="12" name="Google Shape;12;p1"/>
          <p:cNvSpPr txBox="1">
            <a:spLocks noGrp="1"/>
          </p:cNvSpPr>
          <p:nvPr>
            <p:ph type="dt" idx="10"/>
          </p:nvPr>
        </p:nvSpPr>
        <p:spPr>
          <a:xfrm>
            <a:off x="2931387" y="6356349"/>
            <a:ext cx="817418"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4122303"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8610600" y="6356350"/>
            <a:ext cx="682920" cy="365125"/>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15" name="Google Shape;15;p1" descr="Untitled.png" title="Be Boulder."/>
          <p:cNvPicPr preferRelativeResize="0"/>
          <p:nvPr/>
        </p:nvPicPr>
        <p:blipFill rotWithShape="1">
          <a:blip r:embed="rId14">
            <a:alphaModFix/>
          </a:blip>
          <a:srcRect b="47289"/>
          <a:stretch/>
        </p:blipFill>
        <p:spPr>
          <a:xfrm>
            <a:off x="9293520" y="6188959"/>
            <a:ext cx="2517480" cy="443402"/>
          </a:xfrm>
          <a:prstGeom prst="rect">
            <a:avLst/>
          </a:prstGeom>
          <a:noFill/>
          <a:ln>
            <a:noFill/>
          </a:ln>
        </p:spPr>
      </p:pic>
      <p:cxnSp>
        <p:nvCxnSpPr>
          <p:cNvPr id="16" name="Google Shape;16;p1"/>
          <p:cNvCxnSpPr/>
          <p:nvPr/>
        </p:nvCxnSpPr>
        <p:spPr>
          <a:xfrm rot="10800000" flipH="1">
            <a:off x="457200" y="6081713"/>
            <a:ext cx="11277600" cy="14287"/>
          </a:xfrm>
          <a:prstGeom prst="straightConnector1">
            <a:avLst/>
          </a:prstGeom>
          <a:noFill/>
          <a:ln w="9525" cap="flat" cmpd="sng">
            <a:solidFill>
              <a:schemeClr val="dk1"/>
            </a:solidFill>
            <a:prstDash val="solid"/>
            <a:miter lim="800000"/>
            <a:headEnd type="none" w="sm" len="sm"/>
            <a:tailEnd type="none" w="sm" len="sm"/>
          </a:ln>
        </p:spPr>
      </p:cxnSp>
      <p:pic>
        <p:nvPicPr>
          <p:cNvPr id="17" name="Google Shape;17;p1"/>
          <p:cNvPicPr preferRelativeResize="0"/>
          <p:nvPr/>
        </p:nvPicPr>
        <p:blipFill rotWithShape="1">
          <a:blip r:embed="rId15">
            <a:alphaModFix/>
          </a:blip>
          <a:srcRect/>
          <a:stretch/>
        </p:blipFill>
        <p:spPr>
          <a:xfrm>
            <a:off x="494348" y="6188959"/>
            <a:ext cx="2210435" cy="43983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mailto:rc-help@colorado.edu"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hyperlink" Target="http://www.rc.colorado.edu/"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https://github.com/ResearchComputing/rmacc_2024" TargetMode="External"/><Relationship Id="rId4" Type="http://schemas.openxmlformats.org/officeDocument/2006/relationships/hyperlink" Target="mailto:rc-help@colorado.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rcamp.rc.colorado.edu/accounts/account-request/create/organization" TargetMode="External"/><Relationship Id="rId7" Type="http://schemas.openxmlformats.org/officeDocument/2006/relationships/hyperlink" Target="mailto:rc-help@colorado.edu"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mailto:hpcsupport@cuanschutz.edu" TargetMode="External"/><Relationship Id="rId5" Type="http://schemas.openxmlformats.org/officeDocument/2006/relationships/hyperlink" Target="https://identity.access-ci.org/new-user" TargetMode="External"/><Relationship Id="rId4" Type="http://schemas.openxmlformats.org/officeDocument/2006/relationships/hyperlink" Target="https://it.colostate.edu/research-computing-and-cyberinfrastructure/compute/get-started-with-alpine/"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rcamp.rc.colorado.edu/accounts/account-request/create/organization"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identity.access-ci.org/new-user.html"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curc.readthedocs.io/en/latest/clusters/alpine/allocations.html?highlight=alpine%20allocation#comparing-trailhead-auto-allocation-ascent-allocation-and-peak-allocation-tiers"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ondemand.rc.colorado.edu/"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hyperlink" Target="https://ask.cyberinfrastructure.org/c/rmacc/65"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hyperlink" Target="mailto:username@login.rc.colorado.edu"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ondemand.rc.colorado.edu/"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ondemand-rmacc.rc.colorado.edu/"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lurm.schedmd.com/sbatch.html"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curc.readthedocs.io/" TargetMode="External"/><Relationship Id="rId7" Type="http://schemas.openxmlformats.org/officeDocument/2006/relationships/hyperlink" Target="mailto:rc-help@colorado.edu"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 Id="rId6" Type="http://schemas.openxmlformats.org/officeDocument/2006/relationships/hyperlink" Target="https://colorado.libcal.com/calendar/events/supercomputingpt2s2" TargetMode="External"/><Relationship Id="rId5" Type="http://schemas.openxmlformats.org/officeDocument/2006/relationships/hyperlink" Target="https://colorado.libcal.com/calendar/events/supercomputingpt1s2" TargetMode="External"/><Relationship Id="rId4" Type="http://schemas.openxmlformats.org/officeDocument/2006/relationships/hyperlink" Target="https://www.colorado.edu/crdds/" TargetMode="External"/></Relationships>
</file>

<file path=ppt/slides/_rels/slide55.xml.rels><?xml version="1.0" encoding="UTF-8" standalone="yes"?>
<Relationships xmlns="http://schemas.openxmlformats.org/package/2006/relationships"><Relationship Id="rId2" Type="http://schemas.openxmlformats.org/officeDocument/2006/relationships/hyperlink" Target="mailto:rc-help@colorado.edu"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curc.readthedocs.io/en/latest/additional-resources/policies.html?highlight=policies#curc-user-policies"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tinyurl.com/curc-survey18"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4"/>
          <p:cNvPicPr preferRelativeResize="0"/>
          <p:nvPr/>
        </p:nvPicPr>
        <p:blipFill rotWithShape="1">
          <a:blip r:embed="rId3">
            <a:alphaModFix/>
          </a:blip>
          <a:srcRect b="32560"/>
          <a:stretch/>
        </p:blipFill>
        <p:spPr>
          <a:xfrm>
            <a:off x="0" y="0"/>
            <a:ext cx="12208413" cy="4500750"/>
          </a:xfrm>
          <a:prstGeom prst="rect">
            <a:avLst/>
          </a:prstGeom>
          <a:noFill/>
          <a:ln>
            <a:noFill/>
          </a:ln>
        </p:spPr>
      </p:pic>
      <p:sp>
        <p:nvSpPr>
          <p:cNvPr id="96" name="Google Shape;96;p14"/>
          <p:cNvSpPr txBox="1">
            <a:spLocks noGrp="1"/>
          </p:cNvSpPr>
          <p:nvPr>
            <p:ph type="ctrTitle"/>
          </p:nvPr>
        </p:nvSpPr>
        <p:spPr>
          <a:xfrm>
            <a:off x="459800" y="4960075"/>
            <a:ext cx="11289900" cy="11817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Arial Black"/>
              <a:buNone/>
            </a:pPr>
            <a:r>
              <a:rPr lang="en-US" sz="5300"/>
              <a:t>Alpine: New User Seminar</a:t>
            </a:r>
            <a:endParaRPr sz="5300"/>
          </a:p>
        </p:txBody>
      </p:sp>
      <p:sp>
        <p:nvSpPr>
          <p:cNvPr id="97" name="Google Shape;97;p14"/>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What can </a:t>
            </a:r>
            <a:r>
              <a:rPr lang="en-US" i="1"/>
              <a:t>I </a:t>
            </a:r>
            <a:r>
              <a:rPr lang="en-US"/>
              <a:t>use HPC for?</a:t>
            </a:r>
            <a:endParaRPr/>
          </a:p>
        </p:txBody>
      </p:sp>
      <p:sp>
        <p:nvSpPr>
          <p:cNvPr id="297" name="Google Shape;297;p30"/>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a:t>Jobs that would take a long time on local machines can instead be distributed over hardware:</a:t>
            </a:r>
            <a:endParaRPr/>
          </a:p>
          <a:p>
            <a:pPr marL="914400" lvl="1" indent="-342900" algn="l" rtl="0">
              <a:spcBef>
                <a:spcPts val="0"/>
              </a:spcBef>
              <a:spcAft>
                <a:spcPts val="0"/>
              </a:spcAft>
              <a:buSzPts val="1800"/>
              <a:buChar char="•"/>
            </a:pPr>
            <a:r>
              <a:rPr lang="en-US"/>
              <a:t>Parallelized to split up then joined (if software enabled)</a:t>
            </a:r>
            <a:endParaRPr/>
          </a:p>
          <a:p>
            <a:pPr marL="914400" lvl="0" indent="0" algn="l" rtl="0">
              <a:spcBef>
                <a:spcPts val="1000"/>
              </a:spcBef>
              <a:spcAft>
                <a:spcPts val="0"/>
              </a:spcAft>
              <a:buNone/>
            </a:pPr>
            <a:endParaRPr/>
          </a:p>
          <a:p>
            <a:pPr marL="914400" lvl="0" indent="0" algn="l" rtl="0">
              <a:spcBef>
                <a:spcPts val="1000"/>
              </a:spcBef>
              <a:spcAft>
                <a:spcPts val="0"/>
              </a:spcAft>
              <a:buNone/>
            </a:pPr>
            <a:endParaRPr/>
          </a:p>
          <a:p>
            <a:pPr marL="914400" lvl="0" indent="0" algn="l" rtl="0">
              <a:spcBef>
                <a:spcPts val="1000"/>
              </a:spcBef>
              <a:spcAft>
                <a:spcPts val="0"/>
              </a:spcAft>
              <a:buNone/>
            </a:pPr>
            <a:endParaRPr/>
          </a:p>
          <a:p>
            <a:pPr marL="914400" lvl="1" indent="-342900" algn="l" rtl="0">
              <a:spcBef>
                <a:spcPts val="500"/>
              </a:spcBef>
              <a:spcAft>
                <a:spcPts val="0"/>
              </a:spcAft>
              <a:buSzPts val="1800"/>
              <a:buChar char="•"/>
            </a:pPr>
            <a:r>
              <a:rPr lang="en-US"/>
              <a:t>Broken up into many serial jobs</a:t>
            </a:r>
            <a:endParaRPr/>
          </a:p>
        </p:txBody>
      </p:sp>
      <p:sp>
        <p:nvSpPr>
          <p:cNvPr id="298" name="Google Shape;298;p30"/>
          <p:cNvSpPr txBox="1">
            <a:spLocks noGrp="1"/>
          </p:cNvSpPr>
          <p:nvPr>
            <p:ph type="sldNum" idx="12"/>
          </p:nvPr>
        </p:nvSpPr>
        <p:spPr>
          <a:xfrm>
            <a:off x="8588900" y="638890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10</a:t>
            </a:fld>
            <a:endParaRPr/>
          </a:p>
        </p:txBody>
      </p:sp>
      <p:grpSp>
        <p:nvGrpSpPr>
          <p:cNvPr id="299" name="Google Shape;299;p30"/>
          <p:cNvGrpSpPr/>
          <p:nvPr/>
        </p:nvGrpSpPr>
        <p:grpSpPr>
          <a:xfrm>
            <a:off x="2489669" y="3145742"/>
            <a:ext cx="3653906" cy="1406470"/>
            <a:chOff x="1374450" y="1900450"/>
            <a:chExt cx="4754595" cy="1830150"/>
          </a:xfrm>
        </p:grpSpPr>
        <p:sp>
          <p:nvSpPr>
            <p:cNvPr id="300" name="Google Shape;300;p30"/>
            <p:cNvSpPr/>
            <p:nvPr/>
          </p:nvSpPr>
          <p:spPr>
            <a:xfrm>
              <a:off x="1374450" y="2275900"/>
              <a:ext cx="1242300" cy="12423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000" b="1"/>
                <a:t>BIG Job</a:t>
              </a:r>
              <a:endParaRPr sz="2000" b="1"/>
            </a:p>
          </p:txBody>
        </p:sp>
        <p:pic>
          <p:nvPicPr>
            <p:cNvPr id="301" name="Google Shape;301;p30"/>
            <p:cNvPicPr preferRelativeResize="0"/>
            <p:nvPr/>
          </p:nvPicPr>
          <p:blipFill>
            <a:blip r:embed="rId3">
              <a:alphaModFix/>
            </a:blip>
            <a:stretch>
              <a:fillRect/>
            </a:stretch>
          </p:blipFill>
          <p:spPr>
            <a:xfrm>
              <a:off x="4268830" y="1900450"/>
              <a:ext cx="511414" cy="487550"/>
            </a:xfrm>
            <a:prstGeom prst="rect">
              <a:avLst/>
            </a:prstGeom>
            <a:noFill/>
            <a:ln>
              <a:noFill/>
            </a:ln>
          </p:spPr>
        </p:pic>
        <p:cxnSp>
          <p:nvCxnSpPr>
            <p:cNvPr id="302" name="Google Shape;302;p30"/>
            <p:cNvCxnSpPr>
              <a:stCxn id="300" idx="3"/>
              <a:endCxn id="301" idx="1"/>
            </p:cNvCxnSpPr>
            <p:nvPr/>
          </p:nvCxnSpPr>
          <p:spPr>
            <a:xfrm rot="10800000" flipH="1">
              <a:off x="2616750" y="2144350"/>
              <a:ext cx="1652100" cy="752700"/>
            </a:xfrm>
            <a:prstGeom prst="straightConnector1">
              <a:avLst/>
            </a:prstGeom>
            <a:noFill/>
            <a:ln w="9525" cap="flat" cmpd="sng">
              <a:solidFill>
                <a:srgbClr val="44546A"/>
              </a:solidFill>
              <a:prstDash val="solid"/>
              <a:round/>
              <a:headEnd type="none" w="med" len="med"/>
              <a:tailEnd type="triangle" w="med" len="med"/>
            </a:ln>
          </p:spPr>
        </p:cxnSp>
        <p:pic>
          <p:nvPicPr>
            <p:cNvPr id="303" name="Google Shape;303;p30"/>
            <p:cNvPicPr preferRelativeResize="0"/>
            <p:nvPr/>
          </p:nvPicPr>
          <p:blipFill>
            <a:blip r:embed="rId3">
              <a:alphaModFix/>
            </a:blip>
            <a:stretch>
              <a:fillRect/>
            </a:stretch>
          </p:blipFill>
          <p:spPr>
            <a:xfrm>
              <a:off x="4268830" y="2571750"/>
              <a:ext cx="511414" cy="487550"/>
            </a:xfrm>
            <a:prstGeom prst="rect">
              <a:avLst/>
            </a:prstGeom>
            <a:noFill/>
            <a:ln>
              <a:noFill/>
            </a:ln>
          </p:spPr>
        </p:pic>
        <p:cxnSp>
          <p:nvCxnSpPr>
            <p:cNvPr id="304" name="Google Shape;304;p30"/>
            <p:cNvCxnSpPr>
              <a:stCxn id="300" idx="3"/>
              <a:endCxn id="303" idx="1"/>
            </p:cNvCxnSpPr>
            <p:nvPr/>
          </p:nvCxnSpPr>
          <p:spPr>
            <a:xfrm rot="10800000" flipH="1">
              <a:off x="2616750" y="2815450"/>
              <a:ext cx="1652100" cy="81600"/>
            </a:xfrm>
            <a:prstGeom prst="straightConnector1">
              <a:avLst/>
            </a:prstGeom>
            <a:noFill/>
            <a:ln w="9525" cap="flat" cmpd="sng">
              <a:solidFill>
                <a:srgbClr val="44546A"/>
              </a:solidFill>
              <a:prstDash val="solid"/>
              <a:round/>
              <a:headEnd type="none" w="med" len="med"/>
              <a:tailEnd type="triangle" w="med" len="med"/>
            </a:ln>
          </p:spPr>
        </p:cxnSp>
        <p:pic>
          <p:nvPicPr>
            <p:cNvPr id="305" name="Google Shape;305;p30"/>
            <p:cNvPicPr preferRelativeResize="0"/>
            <p:nvPr/>
          </p:nvPicPr>
          <p:blipFill>
            <a:blip r:embed="rId3">
              <a:alphaModFix/>
            </a:blip>
            <a:stretch>
              <a:fillRect/>
            </a:stretch>
          </p:blipFill>
          <p:spPr>
            <a:xfrm>
              <a:off x="4268830" y="3243050"/>
              <a:ext cx="511414" cy="487550"/>
            </a:xfrm>
            <a:prstGeom prst="rect">
              <a:avLst/>
            </a:prstGeom>
            <a:noFill/>
            <a:ln>
              <a:noFill/>
            </a:ln>
          </p:spPr>
        </p:pic>
        <p:cxnSp>
          <p:nvCxnSpPr>
            <p:cNvPr id="306" name="Google Shape;306;p30"/>
            <p:cNvCxnSpPr>
              <a:stCxn id="300" idx="3"/>
              <a:endCxn id="305" idx="1"/>
            </p:cNvCxnSpPr>
            <p:nvPr/>
          </p:nvCxnSpPr>
          <p:spPr>
            <a:xfrm>
              <a:off x="2616750" y="2897050"/>
              <a:ext cx="1652100" cy="589800"/>
            </a:xfrm>
            <a:prstGeom prst="straightConnector1">
              <a:avLst/>
            </a:prstGeom>
            <a:noFill/>
            <a:ln w="9525" cap="flat" cmpd="sng">
              <a:solidFill>
                <a:srgbClr val="44546A"/>
              </a:solidFill>
              <a:prstDash val="solid"/>
              <a:round/>
              <a:headEnd type="none" w="med" len="med"/>
              <a:tailEnd type="triangle" w="med" len="med"/>
            </a:ln>
          </p:spPr>
        </p:cxnSp>
        <p:cxnSp>
          <p:nvCxnSpPr>
            <p:cNvPr id="307" name="Google Shape;307;p30"/>
            <p:cNvCxnSpPr>
              <a:stCxn id="301" idx="3"/>
            </p:cNvCxnSpPr>
            <p:nvPr/>
          </p:nvCxnSpPr>
          <p:spPr>
            <a:xfrm>
              <a:off x="4780244" y="2144225"/>
              <a:ext cx="1348800" cy="671400"/>
            </a:xfrm>
            <a:prstGeom prst="straightConnector1">
              <a:avLst/>
            </a:prstGeom>
            <a:noFill/>
            <a:ln w="9525" cap="flat" cmpd="sng">
              <a:solidFill>
                <a:srgbClr val="44546A"/>
              </a:solidFill>
              <a:prstDash val="solid"/>
              <a:round/>
              <a:headEnd type="none" w="med" len="med"/>
              <a:tailEnd type="triangle" w="med" len="med"/>
            </a:ln>
          </p:spPr>
        </p:cxnSp>
        <p:cxnSp>
          <p:nvCxnSpPr>
            <p:cNvPr id="308" name="Google Shape;308;p30"/>
            <p:cNvCxnSpPr>
              <a:stCxn id="303" idx="3"/>
            </p:cNvCxnSpPr>
            <p:nvPr/>
          </p:nvCxnSpPr>
          <p:spPr>
            <a:xfrm>
              <a:off x="4780244" y="2815525"/>
              <a:ext cx="1348800" cy="0"/>
            </a:xfrm>
            <a:prstGeom prst="straightConnector1">
              <a:avLst/>
            </a:prstGeom>
            <a:noFill/>
            <a:ln w="9525" cap="flat" cmpd="sng">
              <a:solidFill>
                <a:srgbClr val="44546A"/>
              </a:solidFill>
              <a:prstDash val="solid"/>
              <a:round/>
              <a:headEnd type="none" w="med" len="med"/>
              <a:tailEnd type="triangle" w="med" len="med"/>
            </a:ln>
          </p:spPr>
        </p:cxnSp>
        <p:cxnSp>
          <p:nvCxnSpPr>
            <p:cNvPr id="309" name="Google Shape;309;p30"/>
            <p:cNvCxnSpPr>
              <a:stCxn id="305" idx="3"/>
            </p:cNvCxnSpPr>
            <p:nvPr/>
          </p:nvCxnSpPr>
          <p:spPr>
            <a:xfrm rot="10800000" flipH="1">
              <a:off x="4780244" y="2815425"/>
              <a:ext cx="1348800" cy="671400"/>
            </a:xfrm>
            <a:prstGeom prst="straightConnector1">
              <a:avLst/>
            </a:prstGeom>
            <a:noFill/>
            <a:ln w="9525" cap="flat" cmpd="sng">
              <a:solidFill>
                <a:srgbClr val="44546A"/>
              </a:solidFill>
              <a:prstDash val="solid"/>
              <a:round/>
              <a:headEnd type="none" w="med" len="med"/>
              <a:tailEnd type="triangle" w="med" len="med"/>
            </a:ln>
          </p:spPr>
        </p:cxnSp>
      </p:grpSp>
      <p:grpSp>
        <p:nvGrpSpPr>
          <p:cNvPr id="310" name="Google Shape;310;p30"/>
          <p:cNvGrpSpPr/>
          <p:nvPr/>
        </p:nvGrpSpPr>
        <p:grpSpPr>
          <a:xfrm>
            <a:off x="6303149" y="4653622"/>
            <a:ext cx="3807320" cy="1632026"/>
            <a:chOff x="1772450" y="1900401"/>
            <a:chExt cx="4356700" cy="2001749"/>
          </a:xfrm>
        </p:grpSpPr>
        <p:sp>
          <p:nvSpPr>
            <p:cNvPr id="311" name="Google Shape;311;p30"/>
            <p:cNvSpPr/>
            <p:nvPr/>
          </p:nvSpPr>
          <p:spPr>
            <a:xfrm>
              <a:off x="1772450" y="1900401"/>
              <a:ext cx="511500" cy="4875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000" b="1"/>
                <a:t>Tiny Job</a:t>
              </a:r>
              <a:endParaRPr sz="1000" b="1"/>
            </a:p>
          </p:txBody>
        </p:sp>
        <p:pic>
          <p:nvPicPr>
            <p:cNvPr id="312" name="Google Shape;312;p30"/>
            <p:cNvPicPr preferRelativeResize="0"/>
            <p:nvPr/>
          </p:nvPicPr>
          <p:blipFill>
            <a:blip r:embed="rId3">
              <a:alphaModFix/>
            </a:blip>
            <a:stretch>
              <a:fillRect/>
            </a:stretch>
          </p:blipFill>
          <p:spPr>
            <a:xfrm>
              <a:off x="4268830" y="1900450"/>
              <a:ext cx="511414" cy="487550"/>
            </a:xfrm>
            <a:prstGeom prst="rect">
              <a:avLst/>
            </a:prstGeom>
            <a:noFill/>
            <a:ln>
              <a:noFill/>
            </a:ln>
          </p:spPr>
        </p:pic>
        <p:cxnSp>
          <p:nvCxnSpPr>
            <p:cNvPr id="313" name="Google Shape;313;p30"/>
            <p:cNvCxnSpPr>
              <a:stCxn id="311" idx="3"/>
              <a:endCxn id="312" idx="1"/>
            </p:cNvCxnSpPr>
            <p:nvPr/>
          </p:nvCxnSpPr>
          <p:spPr>
            <a:xfrm>
              <a:off x="2283950" y="2144151"/>
              <a:ext cx="1984800" cy="0"/>
            </a:xfrm>
            <a:prstGeom prst="straightConnector1">
              <a:avLst/>
            </a:prstGeom>
            <a:noFill/>
            <a:ln w="9525" cap="flat" cmpd="sng">
              <a:solidFill>
                <a:srgbClr val="44546A"/>
              </a:solidFill>
              <a:prstDash val="solid"/>
              <a:round/>
              <a:headEnd type="none" w="med" len="med"/>
              <a:tailEnd type="triangle" w="med" len="med"/>
            </a:ln>
          </p:spPr>
        </p:cxnSp>
        <p:sp>
          <p:nvSpPr>
            <p:cNvPr id="314" name="Google Shape;314;p30"/>
            <p:cNvSpPr/>
            <p:nvPr/>
          </p:nvSpPr>
          <p:spPr>
            <a:xfrm>
              <a:off x="1772450" y="2680426"/>
              <a:ext cx="511500" cy="4875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000" b="1"/>
                <a:t>Tiny Job</a:t>
              </a:r>
              <a:endParaRPr sz="1000" b="1"/>
            </a:p>
          </p:txBody>
        </p:sp>
        <p:pic>
          <p:nvPicPr>
            <p:cNvPr id="315" name="Google Shape;315;p30"/>
            <p:cNvPicPr preferRelativeResize="0"/>
            <p:nvPr/>
          </p:nvPicPr>
          <p:blipFill>
            <a:blip r:embed="rId3">
              <a:alphaModFix/>
            </a:blip>
            <a:stretch>
              <a:fillRect/>
            </a:stretch>
          </p:blipFill>
          <p:spPr>
            <a:xfrm>
              <a:off x="4268830" y="2680475"/>
              <a:ext cx="511414" cy="487550"/>
            </a:xfrm>
            <a:prstGeom prst="rect">
              <a:avLst/>
            </a:prstGeom>
            <a:noFill/>
            <a:ln>
              <a:noFill/>
            </a:ln>
          </p:spPr>
        </p:pic>
        <p:cxnSp>
          <p:nvCxnSpPr>
            <p:cNvPr id="316" name="Google Shape;316;p30"/>
            <p:cNvCxnSpPr>
              <a:stCxn id="314" idx="3"/>
              <a:endCxn id="315" idx="1"/>
            </p:cNvCxnSpPr>
            <p:nvPr/>
          </p:nvCxnSpPr>
          <p:spPr>
            <a:xfrm>
              <a:off x="2283950" y="2924176"/>
              <a:ext cx="1984800" cy="0"/>
            </a:xfrm>
            <a:prstGeom prst="straightConnector1">
              <a:avLst/>
            </a:prstGeom>
            <a:noFill/>
            <a:ln w="9525" cap="flat" cmpd="sng">
              <a:solidFill>
                <a:srgbClr val="44546A"/>
              </a:solidFill>
              <a:prstDash val="solid"/>
              <a:round/>
              <a:headEnd type="none" w="med" len="med"/>
              <a:tailEnd type="triangle" w="med" len="med"/>
            </a:ln>
          </p:spPr>
        </p:cxnSp>
        <p:sp>
          <p:nvSpPr>
            <p:cNvPr id="317" name="Google Shape;317;p30"/>
            <p:cNvSpPr/>
            <p:nvPr/>
          </p:nvSpPr>
          <p:spPr>
            <a:xfrm>
              <a:off x="1772450" y="3414551"/>
              <a:ext cx="511500" cy="4875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000" b="1"/>
                <a:t>Tiny Job</a:t>
              </a:r>
              <a:endParaRPr sz="1000" b="1"/>
            </a:p>
          </p:txBody>
        </p:sp>
        <p:pic>
          <p:nvPicPr>
            <p:cNvPr id="318" name="Google Shape;318;p30"/>
            <p:cNvPicPr preferRelativeResize="0"/>
            <p:nvPr/>
          </p:nvPicPr>
          <p:blipFill>
            <a:blip r:embed="rId3">
              <a:alphaModFix/>
            </a:blip>
            <a:stretch>
              <a:fillRect/>
            </a:stretch>
          </p:blipFill>
          <p:spPr>
            <a:xfrm>
              <a:off x="4268830" y="3414600"/>
              <a:ext cx="511414" cy="487550"/>
            </a:xfrm>
            <a:prstGeom prst="rect">
              <a:avLst/>
            </a:prstGeom>
            <a:noFill/>
            <a:ln>
              <a:noFill/>
            </a:ln>
          </p:spPr>
        </p:pic>
        <p:cxnSp>
          <p:nvCxnSpPr>
            <p:cNvPr id="319" name="Google Shape;319;p30"/>
            <p:cNvCxnSpPr>
              <a:stCxn id="317" idx="3"/>
              <a:endCxn id="318" idx="1"/>
            </p:cNvCxnSpPr>
            <p:nvPr/>
          </p:nvCxnSpPr>
          <p:spPr>
            <a:xfrm>
              <a:off x="2283950" y="3658301"/>
              <a:ext cx="1984800" cy="0"/>
            </a:xfrm>
            <a:prstGeom prst="straightConnector1">
              <a:avLst/>
            </a:prstGeom>
            <a:noFill/>
            <a:ln w="9525" cap="flat" cmpd="sng">
              <a:solidFill>
                <a:srgbClr val="44546A"/>
              </a:solidFill>
              <a:prstDash val="solid"/>
              <a:round/>
              <a:headEnd type="none" w="med" len="med"/>
              <a:tailEnd type="triangle" w="med" len="med"/>
            </a:ln>
          </p:spPr>
        </p:cxnSp>
        <p:cxnSp>
          <p:nvCxnSpPr>
            <p:cNvPr id="320" name="Google Shape;320;p30"/>
            <p:cNvCxnSpPr/>
            <p:nvPr/>
          </p:nvCxnSpPr>
          <p:spPr>
            <a:xfrm>
              <a:off x="4780350" y="2815513"/>
              <a:ext cx="1348800" cy="0"/>
            </a:xfrm>
            <a:prstGeom prst="straightConnector1">
              <a:avLst/>
            </a:prstGeom>
            <a:noFill/>
            <a:ln w="9525" cap="flat" cmpd="sng">
              <a:solidFill>
                <a:srgbClr val="44546A"/>
              </a:solidFill>
              <a:prstDash val="solid"/>
              <a:round/>
              <a:headEnd type="none" w="med" len="med"/>
              <a:tailEnd type="triangle" w="med" len="med"/>
            </a:ln>
          </p:spPr>
        </p:cxnSp>
      </p:grpSp>
      <p:sp>
        <p:nvSpPr>
          <p:cNvPr id="321" name="Google Shape;321;p30"/>
          <p:cNvSpPr txBox="1"/>
          <p:nvPr/>
        </p:nvSpPr>
        <p:spPr>
          <a:xfrm>
            <a:off x="6327375" y="3648875"/>
            <a:ext cx="889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Helvetica Neue"/>
                <a:ea typeface="Helvetica Neue"/>
                <a:cs typeface="Helvetica Neue"/>
                <a:sym typeface="Helvetica Neue"/>
              </a:rPr>
              <a:t>Results</a:t>
            </a:r>
            <a:endParaRPr>
              <a:latin typeface="Helvetica Neue"/>
              <a:ea typeface="Helvetica Neue"/>
              <a:cs typeface="Helvetica Neue"/>
              <a:sym typeface="Helvetica Neue"/>
            </a:endParaRPr>
          </a:p>
        </p:txBody>
      </p:sp>
      <p:sp>
        <p:nvSpPr>
          <p:cNvPr id="322" name="Google Shape;322;p30"/>
          <p:cNvSpPr txBox="1"/>
          <p:nvPr/>
        </p:nvSpPr>
        <p:spPr>
          <a:xfrm>
            <a:off x="10104100" y="5168500"/>
            <a:ext cx="889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Helvetica Neue"/>
                <a:ea typeface="Helvetica Neue"/>
                <a:cs typeface="Helvetica Neue"/>
                <a:sym typeface="Helvetica Neue"/>
              </a:rPr>
              <a:t>Results</a:t>
            </a:r>
            <a:endParaRPr>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What can </a:t>
            </a:r>
            <a:r>
              <a:rPr lang="en-US" i="1"/>
              <a:t>I </a:t>
            </a:r>
            <a:r>
              <a:rPr lang="en-US"/>
              <a:t>use HPC for?</a:t>
            </a:r>
            <a:endParaRPr/>
          </a:p>
        </p:txBody>
      </p:sp>
      <p:sp>
        <p:nvSpPr>
          <p:cNvPr id="265" name="Google Shape;265;p27"/>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406400" algn="l" rtl="0">
              <a:lnSpc>
                <a:spcPct val="115000"/>
              </a:lnSpc>
              <a:spcBef>
                <a:spcPts val="0"/>
              </a:spcBef>
              <a:spcAft>
                <a:spcPts val="0"/>
              </a:spcAft>
              <a:buSzPts val="2800"/>
              <a:buFont typeface="Helvetica Neue"/>
              <a:buChar char="●"/>
            </a:pPr>
            <a:r>
              <a:rPr lang="en-US"/>
              <a:t>Solving large problems that require more:</a:t>
            </a:r>
            <a:endParaRPr/>
          </a:p>
          <a:p>
            <a:pPr marL="914400" lvl="1" indent="-317500" algn="l" rtl="0">
              <a:lnSpc>
                <a:spcPct val="115000"/>
              </a:lnSpc>
              <a:spcBef>
                <a:spcPts val="0"/>
              </a:spcBef>
              <a:spcAft>
                <a:spcPts val="0"/>
              </a:spcAft>
              <a:buSzPts val="1400"/>
              <a:buFont typeface="Helvetica Neue"/>
              <a:buChar char="○"/>
            </a:pPr>
            <a:r>
              <a:rPr lang="en-US"/>
              <a:t>Memory than you have on your PC</a:t>
            </a:r>
            <a:endParaRPr/>
          </a:p>
          <a:p>
            <a:pPr marL="914400" lvl="1" indent="-317500" algn="l" rtl="0">
              <a:lnSpc>
                <a:spcPct val="115000"/>
              </a:lnSpc>
              <a:spcBef>
                <a:spcPts val="0"/>
              </a:spcBef>
              <a:spcAft>
                <a:spcPts val="0"/>
              </a:spcAft>
              <a:buSzPts val="1400"/>
              <a:buFont typeface="Helvetica Neue"/>
              <a:buChar char="○"/>
            </a:pPr>
            <a:r>
              <a:rPr lang="en-US"/>
              <a:t>cores/nodes/power thank you have on your PC</a:t>
            </a:r>
            <a:endParaRPr/>
          </a:p>
          <a:p>
            <a:pPr marL="457200" lvl="0" indent="-406400" algn="l" rtl="0">
              <a:lnSpc>
                <a:spcPct val="115000"/>
              </a:lnSpc>
              <a:spcBef>
                <a:spcPts val="0"/>
              </a:spcBef>
              <a:spcAft>
                <a:spcPts val="0"/>
              </a:spcAft>
              <a:buSzPts val="2800"/>
              <a:buFont typeface="Helvetica Neue"/>
              <a:buChar char="●"/>
            </a:pPr>
            <a:r>
              <a:rPr lang="en-US"/>
              <a:t>Jobs that require hardware you may not have:</a:t>
            </a:r>
            <a:endParaRPr/>
          </a:p>
          <a:p>
            <a:pPr marL="914400" lvl="1" indent="-317500" algn="l" rtl="0">
              <a:lnSpc>
                <a:spcPct val="115000"/>
              </a:lnSpc>
              <a:spcBef>
                <a:spcPts val="0"/>
              </a:spcBef>
              <a:spcAft>
                <a:spcPts val="0"/>
              </a:spcAft>
              <a:buSzPts val="1400"/>
              <a:buFont typeface="Helvetica Neue"/>
              <a:buChar char="○"/>
            </a:pPr>
            <a:r>
              <a:rPr lang="en-US"/>
              <a:t>High Performance GPU computing</a:t>
            </a:r>
            <a:endParaRPr/>
          </a:p>
          <a:p>
            <a:pPr marL="914400" lvl="1" indent="-317500" algn="l" rtl="0">
              <a:lnSpc>
                <a:spcPct val="115000"/>
              </a:lnSpc>
              <a:spcBef>
                <a:spcPts val="0"/>
              </a:spcBef>
              <a:spcAft>
                <a:spcPts val="0"/>
              </a:spcAft>
              <a:buSzPts val="1400"/>
              <a:buFont typeface="Arial"/>
              <a:buChar char="○"/>
            </a:pPr>
            <a:r>
              <a:rPr lang="en-US"/>
              <a:t>Specific Operating System</a:t>
            </a:r>
            <a:endParaRPr/>
          </a:p>
          <a:p>
            <a:pPr marL="457200" lvl="0" indent="-406400" algn="l" rtl="0">
              <a:lnSpc>
                <a:spcPct val="115000"/>
              </a:lnSpc>
              <a:spcBef>
                <a:spcPts val="0"/>
              </a:spcBef>
              <a:spcAft>
                <a:spcPts val="0"/>
              </a:spcAft>
              <a:buSzPts val="2800"/>
              <a:buFont typeface="Helvetica Neue"/>
              <a:buChar char="●"/>
            </a:pPr>
            <a:r>
              <a:rPr lang="en-US"/>
              <a:t>Visualization rendering</a:t>
            </a:r>
            <a:endParaRPr/>
          </a:p>
        </p:txBody>
      </p:sp>
      <p:sp>
        <p:nvSpPr>
          <p:cNvPr id="266" name="Google Shape;266;p27"/>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Research Computing Resources</a:t>
            </a:r>
            <a:endParaRPr dirty="0"/>
          </a:p>
        </p:txBody>
      </p:sp>
      <p:sp>
        <p:nvSpPr>
          <p:cNvPr id="329" name="Google Shape;329;p31"/>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HPC Cluster: Alpine </a:t>
            </a:r>
            <a:endParaRPr/>
          </a:p>
        </p:txBody>
      </p:sp>
      <p:sp>
        <p:nvSpPr>
          <p:cNvPr id="336" name="Google Shape;336;p32"/>
          <p:cNvSpPr txBox="1">
            <a:spLocks noGrp="1"/>
          </p:cNvSpPr>
          <p:nvPr>
            <p:ph type="body" idx="1"/>
          </p:nvPr>
        </p:nvSpPr>
        <p:spPr>
          <a:xfrm>
            <a:off x="4762225" y="1825625"/>
            <a:ext cx="6591600" cy="4163100"/>
          </a:xfrm>
          <a:prstGeom prst="rect">
            <a:avLst/>
          </a:prstGeom>
        </p:spPr>
        <p:txBody>
          <a:bodyPr spcFirstLastPara="1" wrap="square" lIns="91425" tIns="45700" rIns="91425" bIns="45700" anchor="t" anchorCtr="0">
            <a:normAutofit fontScale="92500" lnSpcReduction="20000"/>
          </a:bodyPr>
          <a:lstStyle/>
          <a:p>
            <a:pPr marL="457200" lvl="0" indent="-354091" algn="l" rtl="0">
              <a:lnSpc>
                <a:spcPct val="115000"/>
              </a:lnSpc>
              <a:spcBef>
                <a:spcPts val="1000"/>
              </a:spcBef>
              <a:spcAft>
                <a:spcPts val="0"/>
              </a:spcAft>
              <a:buSzPct val="100000"/>
              <a:buChar char="•"/>
            </a:pPr>
            <a:r>
              <a:rPr lang="en-US" sz="2550" dirty="0"/>
              <a:t>Alpine is the 3rd-generation HPC cluster at CURC, following:</a:t>
            </a:r>
            <a:endParaRPr sz="2550" dirty="0"/>
          </a:p>
          <a:p>
            <a:pPr marL="914400" lvl="1" indent="-354091" algn="l" rtl="0">
              <a:lnSpc>
                <a:spcPct val="115000"/>
              </a:lnSpc>
              <a:spcBef>
                <a:spcPts val="0"/>
              </a:spcBef>
              <a:spcAft>
                <a:spcPts val="0"/>
              </a:spcAft>
              <a:buSzPct val="100000"/>
              <a:buChar char="•"/>
            </a:pPr>
            <a:r>
              <a:rPr lang="en-US" sz="2550" dirty="0"/>
              <a:t>Janus</a:t>
            </a:r>
            <a:endParaRPr sz="2550" dirty="0"/>
          </a:p>
          <a:p>
            <a:pPr marL="914400" lvl="1" indent="-354091" algn="l" rtl="0">
              <a:lnSpc>
                <a:spcPct val="115000"/>
              </a:lnSpc>
              <a:spcBef>
                <a:spcPts val="0"/>
              </a:spcBef>
              <a:spcAft>
                <a:spcPts val="0"/>
              </a:spcAft>
              <a:buSzPct val="100000"/>
              <a:buChar char="•"/>
            </a:pPr>
            <a:r>
              <a:rPr lang="en-US" sz="2550" dirty="0"/>
              <a:t>RMACC Summit</a:t>
            </a:r>
            <a:endParaRPr sz="2550" dirty="0"/>
          </a:p>
          <a:p>
            <a:pPr marL="457200" lvl="0" indent="0" algn="l" rtl="0">
              <a:lnSpc>
                <a:spcPct val="115000"/>
              </a:lnSpc>
              <a:spcBef>
                <a:spcPts val="1000"/>
              </a:spcBef>
              <a:spcAft>
                <a:spcPts val="0"/>
              </a:spcAft>
              <a:buNone/>
            </a:pPr>
            <a:endParaRPr sz="2550" dirty="0"/>
          </a:p>
          <a:p>
            <a:pPr marL="457200" lvl="0" indent="-354091" algn="l" rtl="0">
              <a:lnSpc>
                <a:spcPct val="115000"/>
              </a:lnSpc>
              <a:spcBef>
                <a:spcPts val="1000"/>
              </a:spcBef>
              <a:spcAft>
                <a:spcPts val="0"/>
              </a:spcAft>
              <a:buSzPct val="100000"/>
              <a:buChar char="•"/>
            </a:pPr>
            <a:r>
              <a:rPr lang="en-US" sz="2550" dirty="0"/>
              <a:t>Alpine is a heterogeneous cluster with hardware currently provided by CU Boulder, CSU, and Anschutz</a:t>
            </a:r>
            <a:endParaRPr sz="2550" dirty="0"/>
          </a:p>
          <a:p>
            <a:pPr marL="457200" lvl="0" indent="-354091" algn="l" rtl="0">
              <a:lnSpc>
                <a:spcPct val="115000"/>
              </a:lnSpc>
              <a:spcBef>
                <a:spcPts val="0"/>
              </a:spcBef>
              <a:spcAft>
                <a:spcPts val="0"/>
              </a:spcAft>
              <a:buSzPct val="100000"/>
              <a:buChar char="•"/>
            </a:pPr>
            <a:r>
              <a:rPr lang="en-US" sz="2550" dirty="0"/>
              <a:t>Access available to CU Boulder, CSU, AMC and RMACC users</a:t>
            </a:r>
            <a:endParaRPr sz="2550" dirty="0"/>
          </a:p>
          <a:p>
            <a:pPr marL="457200" lvl="0" indent="0" algn="l" rtl="0">
              <a:lnSpc>
                <a:spcPct val="115000"/>
              </a:lnSpc>
              <a:spcBef>
                <a:spcPts val="1000"/>
              </a:spcBef>
              <a:spcAft>
                <a:spcPts val="0"/>
              </a:spcAft>
              <a:buNone/>
            </a:pPr>
            <a:endParaRPr sz="2550" dirty="0"/>
          </a:p>
        </p:txBody>
      </p:sp>
      <p:sp>
        <p:nvSpPr>
          <p:cNvPr id="337" name="Google Shape;337;p32"/>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13</a:t>
            </a:fld>
            <a:endParaRPr/>
          </a:p>
        </p:txBody>
      </p:sp>
      <p:grpSp>
        <p:nvGrpSpPr>
          <p:cNvPr id="338" name="Google Shape;338;p32"/>
          <p:cNvGrpSpPr/>
          <p:nvPr/>
        </p:nvGrpSpPr>
        <p:grpSpPr>
          <a:xfrm>
            <a:off x="1486798" y="2512125"/>
            <a:ext cx="2968949" cy="2414882"/>
            <a:chOff x="2864298" y="1459325"/>
            <a:chExt cx="2968949" cy="2414882"/>
          </a:xfrm>
        </p:grpSpPr>
        <p:sp>
          <p:nvSpPr>
            <p:cNvPr id="339" name="Google Shape;339;p32"/>
            <p:cNvSpPr/>
            <p:nvPr/>
          </p:nvSpPr>
          <p:spPr>
            <a:xfrm>
              <a:off x="3491867" y="2554237"/>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4856827" y="2185063"/>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5475947" y="2937496"/>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4239762" y="3505207"/>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2864298" y="3306543"/>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4" name="Google Shape;344;p32"/>
            <p:cNvCxnSpPr>
              <a:stCxn id="343" idx="3"/>
              <a:endCxn id="339" idx="1"/>
            </p:cNvCxnSpPr>
            <p:nvPr/>
          </p:nvCxnSpPr>
          <p:spPr>
            <a:xfrm rot="10800000" flipH="1">
              <a:off x="3221598" y="2738643"/>
              <a:ext cx="270300" cy="752400"/>
            </a:xfrm>
            <a:prstGeom prst="straightConnector1">
              <a:avLst/>
            </a:prstGeom>
            <a:noFill/>
            <a:ln w="9525" cap="flat" cmpd="sng">
              <a:solidFill>
                <a:srgbClr val="44546A"/>
              </a:solidFill>
              <a:prstDash val="solid"/>
              <a:round/>
              <a:headEnd type="none" w="med" len="med"/>
              <a:tailEnd type="none" w="med" len="med"/>
            </a:ln>
          </p:spPr>
        </p:cxnSp>
        <p:cxnSp>
          <p:nvCxnSpPr>
            <p:cNvPr id="345" name="Google Shape;345;p32"/>
            <p:cNvCxnSpPr>
              <a:stCxn id="343" idx="3"/>
              <a:endCxn id="342" idx="1"/>
            </p:cNvCxnSpPr>
            <p:nvPr/>
          </p:nvCxnSpPr>
          <p:spPr>
            <a:xfrm>
              <a:off x="3221598" y="3491043"/>
              <a:ext cx="1018200" cy="198600"/>
            </a:xfrm>
            <a:prstGeom prst="straightConnector1">
              <a:avLst/>
            </a:prstGeom>
            <a:noFill/>
            <a:ln w="9525" cap="flat" cmpd="sng">
              <a:solidFill>
                <a:srgbClr val="44546A"/>
              </a:solidFill>
              <a:prstDash val="solid"/>
              <a:round/>
              <a:headEnd type="none" w="med" len="med"/>
              <a:tailEnd type="none" w="med" len="med"/>
            </a:ln>
          </p:spPr>
        </p:cxnSp>
        <p:cxnSp>
          <p:nvCxnSpPr>
            <p:cNvPr id="346" name="Google Shape;346;p32"/>
            <p:cNvCxnSpPr>
              <a:stCxn id="339" idx="2"/>
              <a:endCxn id="342" idx="1"/>
            </p:cNvCxnSpPr>
            <p:nvPr/>
          </p:nvCxnSpPr>
          <p:spPr>
            <a:xfrm>
              <a:off x="3670517" y="2923237"/>
              <a:ext cx="569100" cy="766500"/>
            </a:xfrm>
            <a:prstGeom prst="straightConnector1">
              <a:avLst/>
            </a:prstGeom>
            <a:noFill/>
            <a:ln w="9525" cap="flat" cmpd="sng">
              <a:solidFill>
                <a:srgbClr val="44546A"/>
              </a:solidFill>
              <a:prstDash val="solid"/>
              <a:round/>
              <a:headEnd type="none" w="med" len="med"/>
              <a:tailEnd type="none" w="med" len="med"/>
            </a:ln>
          </p:spPr>
        </p:cxnSp>
        <p:cxnSp>
          <p:nvCxnSpPr>
            <p:cNvPr id="347" name="Google Shape;347;p32"/>
            <p:cNvCxnSpPr>
              <a:endCxn id="340" idx="1"/>
            </p:cNvCxnSpPr>
            <p:nvPr/>
          </p:nvCxnSpPr>
          <p:spPr>
            <a:xfrm rot="10800000" flipH="1">
              <a:off x="3849127" y="2369563"/>
              <a:ext cx="1007700" cy="369000"/>
            </a:xfrm>
            <a:prstGeom prst="straightConnector1">
              <a:avLst/>
            </a:prstGeom>
            <a:noFill/>
            <a:ln w="9525" cap="flat" cmpd="sng">
              <a:solidFill>
                <a:srgbClr val="44546A"/>
              </a:solidFill>
              <a:prstDash val="solid"/>
              <a:round/>
              <a:headEnd type="none" w="med" len="med"/>
              <a:tailEnd type="none" w="med" len="med"/>
            </a:ln>
          </p:spPr>
        </p:cxnSp>
        <p:cxnSp>
          <p:nvCxnSpPr>
            <p:cNvPr id="348" name="Google Shape;348;p32"/>
            <p:cNvCxnSpPr>
              <a:endCxn id="342" idx="3"/>
            </p:cNvCxnSpPr>
            <p:nvPr/>
          </p:nvCxnSpPr>
          <p:spPr>
            <a:xfrm flipH="1">
              <a:off x="4597062" y="2554207"/>
              <a:ext cx="438000" cy="1135500"/>
            </a:xfrm>
            <a:prstGeom prst="straightConnector1">
              <a:avLst/>
            </a:prstGeom>
            <a:noFill/>
            <a:ln w="9525" cap="flat" cmpd="sng">
              <a:solidFill>
                <a:srgbClr val="44546A"/>
              </a:solidFill>
              <a:prstDash val="solid"/>
              <a:round/>
              <a:headEnd type="none" w="med" len="med"/>
              <a:tailEnd type="none" w="med" len="med"/>
            </a:ln>
          </p:spPr>
        </p:cxnSp>
        <p:cxnSp>
          <p:nvCxnSpPr>
            <p:cNvPr id="349" name="Google Shape;349;p32"/>
            <p:cNvCxnSpPr>
              <a:stCxn id="340" idx="3"/>
              <a:endCxn id="341" idx="1"/>
            </p:cNvCxnSpPr>
            <p:nvPr/>
          </p:nvCxnSpPr>
          <p:spPr>
            <a:xfrm>
              <a:off x="5214127" y="2369563"/>
              <a:ext cx="261900" cy="752400"/>
            </a:xfrm>
            <a:prstGeom prst="straightConnector1">
              <a:avLst/>
            </a:prstGeom>
            <a:noFill/>
            <a:ln w="9525" cap="flat" cmpd="sng">
              <a:solidFill>
                <a:srgbClr val="44546A"/>
              </a:solidFill>
              <a:prstDash val="solid"/>
              <a:round/>
              <a:headEnd type="none" w="med" len="med"/>
              <a:tailEnd type="none" w="med" len="med"/>
            </a:ln>
          </p:spPr>
        </p:cxnSp>
        <p:cxnSp>
          <p:nvCxnSpPr>
            <p:cNvPr id="350" name="Google Shape;350;p32"/>
            <p:cNvCxnSpPr>
              <a:stCxn id="342" idx="3"/>
              <a:endCxn id="341" idx="1"/>
            </p:cNvCxnSpPr>
            <p:nvPr/>
          </p:nvCxnSpPr>
          <p:spPr>
            <a:xfrm rot="10800000" flipH="1">
              <a:off x="4597062" y="3122107"/>
              <a:ext cx="879000" cy="567600"/>
            </a:xfrm>
            <a:prstGeom prst="straightConnector1">
              <a:avLst/>
            </a:prstGeom>
            <a:noFill/>
            <a:ln w="9525" cap="flat" cmpd="sng">
              <a:solidFill>
                <a:srgbClr val="44546A"/>
              </a:solidFill>
              <a:prstDash val="solid"/>
              <a:round/>
              <a:headEnd type="none" w="med" len="med"/>
              <a:tailEnd type="none" w="med" len="med"/>
            </a:ln>
          </p:spPr>
        </p:cxnSp>
        <p:sp>
          <p:nvSpPr>
            <p:cNvPr id="351" name="Google Shape;351;p32"/>
            <p:cNvSpPr txBox="1"/>
            <p:nvPr/>
          </p:nvSpPr>
          <p:spPr>
            <a:xfrm>
              <a:off x="3444895" y="1459325"/>
              <a:ext cx="181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t>Alpine</a:t>
              </a:r>
              <a:endParaRPr sz="1800" b="1"/>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HPC Cluster: Alpine </a:t>
            </a:r>
            <a:endParaRPr/>
          </a:p>
        </p:txBody>
      </p:sp>
      <p:sp>
        <p:nvSpPr>
          <p:cNvPr id="358" name="Google Shape;358;p33"/>
          <p:cNvSpPr txBox="1">
            <a:spLocks noGrp="1"/>
          </p:cNvSpPr>
          <p:nvPr>
            <p:ph type="body" idx="1"/>
          </p:nvPr>
        </p:nvSpPr>
        <p:spPr>
          <a:xfrm>
            <a:off x="4762225" y="1825625"/>
            <a:ext cx="6591600" cy="4163100"/>
          </a:xfrm>
          <a:prstGeom prst="rect">
            <a:avLst/>
          </a:prstGeom>
        </p:spPr>
        <p:txBody>
          <a:bodyPr spcFirstLastPara="1" wrap="square" lIns="91425" tIns="45700" rIns="91425" bIns="45700" anchor="t" anchorCtr="0">
            <a:normAutofit fontScale="77500" lnSpcReduction="20000"/>
          </a:bodyPr>
          <a:lstStyle/>
          <a:p>
            <a:pPr marL="457200" lvl="0" indent="-381000" algn="l" rtl="0">
              <a:lnSpc>
                <a:spcPct val="115000"/>
              </a:lnSpc>
              <a:spcBef>
                <a:spcPts val="1000"/>
              </a:spcBef>
              <a:spcAft>
                <a:spcPts val="0"/>
              </a:spcAft>
              <a:buSzPts val="2400"/>
              <a:buChar char="●"/>
            </a:pPr>
            <a:r>
              <a:rPr lang="en-US" sz="2400" dirty="0"/>
              <a:t>Hardware on Alpine will continue to be purchased and released in stages:</a:t>
            </a:r>
            <a:br>
              <a:rPr lang="en-US" sz="2400" dirty="0"/>
            </a:br>
            <a:endParaRPr sz="2400" dirty="0"/>
          </a:p>
          <a:p>
            <a:pPr marL="457200" lvl="0" indent="-381000" algn="l" rtl="0">
              <a:lnSpc>
                <a:spcPct val="115000"/>
              </a:lnSpc>
              <a:spcBef>
                <a:spcPts val="1000"/>
              </a:spcBef>
              <a:spcAft>
                <a:spcPts val="0"/>
              </a:spcAft>
              <a:buSzPts val="2400"/>
              <a:buChar char="●"/>
            </a:pPr>
            <a:r>
              <a:rPr lang="en-US" sz="2400" dirty="0"/>
              <a:t>Alpine (stage 4):</a:t>
            </a:r>
            <a:endParaRPr dirty="0"/>
          </a:p>
          <a:p>
            <a:pPr marL="914400" lvl="1" indent="-342900" algn="l" rtl="0">
              <a:lnSpc>
                <a:spcPct val="115000"/>
              </a:lnSpc>
              <a:spcBef>
                <a:spcPts val="0"/>
              </a:spcBef>
              <a:spcAft>
                <a:spcPts val="0"/>
              </a:spcAft>
              <a:buSzPts val="1800"/>
              <a:buChar char="○"/>
            </a:pPr>
            <a:r>
              <a:rPr lang="en-US" dirty="0"/>
              <a:t>347 General CPU Nodes</a:t>
            </a:r>
            <a:endParaRPr dirty="0"/>
          </a:p>
          <a:p>
            <a:pPr marL="1371600" lvl="2" indent="-342900" algn="l" rtl="0">
              <a:lnSpc>
                <a:spcPct val="115000"/>
              </a:lnSpc>
              <a:spcBef>
                <a:spcPts val="0"/>
              </a:spcBef>
              <a:spcAft>
                <a:spcPts val="0"/>
              </a:spcAft>
              <a:buSzPts val="1800"/>
              <a:buChar char="■"/>
            </a:pPr>
            <a:r>
              <a:rPr lang="en-US" i="1" dirty="0"/>
              <a:t>AMD Milan, 64 Core, 3.74G RAM/Core</a:t>
            </a:r>
            <a:endParaRPr i="1" dirty="0"/>
          </a:p>
          <a:p>
            <a:pPr marL="914400" lvl="1" indent="-342900" algn="l" rtl="0">
              <a:lnSpc>
                <a:spcPct val="115000"/>
              </a:lnSpc>
              <a:spcBef>
                <a:spcPts val="0"/>
              </a:spcBef>
              <a:spcAft>
                <a:spcPts val="0"/>
              </a:spcAft>
              <a:buSzPts val="1800"/>
              <a:buChar char="○"/>
            </a:pPr>
            <a:r>
              <a:rPr lang="en-US" dirty="0"/>
              <a:t>12 NVIDIA GPU Nodes</a:t>
            </a:r>
            <a:endParaRPr dirty="0"/>
          </a:p>
          <a:p>
            <a:pPr marL="1371600" lvl="2" indent="-342900" algn="l" rtl="0">
              <a:lnSpc>
                <a:spcPct val="115000"/>
              </a:lnSpc>
              <a:spcBef>
                <a:spcPts val="0"/>
              </a:spcBef>
              <a:spcAft>
                <a:spcPts val="0"/>
              </a:spcAft>
              <a:buSzPts val="1800"/>
              <a:buChar char="■"/>
            </a:pPr>
            <a:r>
              <a:rPr lang="en-US" i="1" dirty="0"/>
              <a:t>3x NVIDIA A100 (atop General CPU node)</a:t>
            </a:r>
            <a:endParaRPr i="1" dirty="0"/>
          </a:p>
          <a:p>
            <a:pPr marL="914400" lvl="1" indent="-342900" algn="l" rtl="0">
              <a:lnSpc>
                <a:spcPct val="115000"/>
              </a:lnSpc>
              <a:spcBef>
                <a:spcPts val="0"/>
              </a:spcBef>
              <a:spcAft>
                <a:spcPts val="0"/>
              </a:spcAft>
              <a:buSzPts val="1800"/>
              <a:buChar char="○"/>
            </a:pPr>
            <a:r>
              <a:rPr lang="en-US" dirty="0"/>
              <a:t>8 AMD GPU Nodes</a:t>
            </a:r>
            <a:endParaRPr dirty="0"/>
          </a:p>
          <a:p>
            <a:pPr marL="1371600" lvl="2" indent="-342900" algn="l" rtl="0">
              <a:lnSpc>
                <a:spcPct val="115000"/>
              </a:lnSpc>
              <a:spcBef>
                <a:spcPts val="0"/>
              </a:spcBef>
              <a:spcAft>
                <a:spcPts val="0"/>
              </a:spcAft>
              <a:buSzPts val="1800"/>
              <a:buChar char="■"/>
            </a:pPr>
            <a:r>
              <a:rPr lang="en-US" i="1" dirty="0"/>
              <a:t>3x AMD MI100 (atop General CPU node)</a:t>
            </a:r>
          </a:p>
          <a:p>
            <a:pPr marL="914400" lvl="1" indent="-342900" algn="l" rtl="0">
              <a:lnSpc>
                <a:spcPct val="115000"/>
              </a:lnSpc>
              <a:spcBef>
                <a:spcPts val="0"/>
              </a:spcBef>
              <a:spcAft>
                <a:spcPts val="0"/>
              </a:spcAft>
              <a:buSzPts val="1800"/>
              <a:buChar char="○"/>
            </a:pPr>
            <a:r>
              <a:rPr lang="en-US" dirty="0"/>
              <a:t>22 AMD High-Memory Nodes</a:t>
            </a:r>
          </a:p>
          <a:p>
            <a:pPr marL="1371600" lvl="2" indent="-342900" algn="l" rtl="0">
              <a:lnSpc>
                <a:spcPct val="115000"/>
              </a:lnSpc>
              <a:spcBef>
                <a:spcPts val="0"/>
              </a:spcBef>
              <a:spcAft>
                <a:spcPts val="0"/>
              </a:spcAft>
              <a:buSzPts val="1800"/>
              <a:buChar char="■"/>
            </a:pPr>
            <a:r>
              <a:rPr lang="en-US" i="1" dirty="0"/>
              <a:t>AMD Milan, 48 Core, 21.5G RAM/Core</a:t>
            </a:r>
          </a:p>
          <a:p>
            <a:pPr marL="914400" lvl="1" indent="-342900" algn="l" rtl="0">
              <a:lnSpc>
                <a:spcPct val="115000"/>
              </a:lnSpc>
              <a:spcBef>
                <a:spcPts val="0"/>
              </a:spcBef>
              <a:spcAft>
                <a:spcPts val="0"/>
              </a:spcAft>
              <a:buSzPts val="1800"/>
              <a:buChar char="○"/>
            </a:pPr>
            <a:r>
              <a:rPr lang="en-US" dirty="0"/>
              <a:t>Additional Hardware contributed by CSU, AMC</a:t>
            </a:r>
          </a:p>
          <a:p>
            <a:pPr marL="1371600" lvl="2" indent="-342900" algn="l" rtl="0">
              <a:lnSpc>
                <a:spcPct val="115000"/>
              </a:lnSpc>
              <a:spcBef>
                <a:spcPts val="0"/>
              </a:spcBef>
              <a:spcAft>
                <a:spcPts val="0"/>
              </a:spcAft>
              <a:buSzPts val="1800"/>
              <a:buChar char="■"/>
            </a:pPr>
            <a:r>
              <a:rPr lang="en-US" i="1" dirty="0"/>
              <a:t>Nodes which boost priority for CSU/AMC users</a:t>
            </a:r>
          </a:p>
          <a:p>
            <a:pPr marL="1371600" lvl="2" indent="-342900" algn="l" rtl="0">
              <a:lnSpc>
                <a:spcPct val="115000"/>
              </a:lnSpc>
              <a:spcBef>
                <a:spcPts val="0"/>
              </a:spcBef>
              <a:spcAft>
                <a:spcPts val="0"/>
              </a:spcAft>
              <a:buSzPts val="1800"/>
              <a:buChar char="■"/>
            </a:pPr>
            <a:endParaRPr lang="en-US" i="1" dirty="0"/>
          </a:p>
          <a:p>
            <a:pPr lvl="1">
              <a:lnSpc>
                <a:spcPct val="115000"/>
              </a:lnSpc>
              <a:spcBef>
                <a:spcPts val="0"/>
              </a:spcBef>
              <a:buChar char="■"/>
            </a:pPr>
            <a:endParaRPr sz="2800" dirty="0"/>
          </a:p>
        </p:txBody>
      </p:sp>
      <p:sp>
        <p:nvSpPr>
          <p:cNvPr id="359" name="Google Shape;359;p33"/>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US"/>
              <a:t>14</a:t>
            </a:fld>
            <a:endParaRPr/>
          </a:p>
        </p:txBody>
      </p:sp>
      <p:grpSp>
        <p:nvGrpSpPr>
          <p:cNvPr id="360" name="Google Shape;360;p33"/>
          <p:cNvGrpSpPr/>
          <p:nvPr/>
        </p:nvGrpSpPr>
        <p:grpSpPr>
          <a:xfrm>
            <a:off x="1486798" y="2512125"/>
            <a:ext cx="2968949" cy="2414882"/>
            <a:chOff x="2864298" y="1459325"/>
            <a:chExt cx="2968949" cy="2414882"/>
          </a:xfrm>
        </p:grpSpPr>
        <p:sp>
          <p:nvSpPr>
            <p:cNvPr id="361" name="Google Shape;361;p33"/>
            <p:cNvSpPr/>
            <p:nvPr/>
          </p:nvSpPr>
          <p:spPr>
            <a:xfrm>
              <a:off x="3491867" y="2554237"/>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3"/>
            <p:cNvSpPr/>
            <p:nvPr/>
          </p:nvSpPr>
          <p:spPr>
            <a:xfrm>
              <a:off x="4856827" y="2185063"/>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3"/>
            <p:cNvSpPr/>
            <p:nvPr/>
          </p:nvSpPr>
          <p:spPr>
            <a:xfrm>
              <a:off x="5475947" y="2937496"/>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3"/>
            <p:cNvSpPr/>
            <p:nvPr/>
          </p:nvSpPr>
          <p:spPr>
            <a:xfrm>
              <a:off x="4239762" y="3505207"/>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3"/>
            <p:cNvSpPr/>
            <p:nvPr/>
          </p:nvSpPr>
          <p:spPr>
            <a:xfrm>
              <a:off x="2864298" y="3306543"/>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6" name="Google Shape;366;p33"/>
            <p:cNvCxnSpPr>
              <a:stCxn id="365" idx="3"/>
              <a:endCxn id="361" idx="1"/>
            </p:cNvCxnSpPr>
            <p:nvPr/>
          </p:nvCxnSpPr>
          <p:spPr>
            <a:xfrm rot="10800000" flipH="1">
              <a:off x="3221598" y="2738643"/>
              <a:ext cx="270300" cy="752400"/>
            </a:xfrm>
            <a:prstGeom prst="straightConnector1">
              <a:avLst/>
            </a:prstGeom>
            <a:noFill/>
            <a:ln w="9525" cap="flat" cmpd="sng">
              <a:solidFill>
                <a:srgbClr val="44546A"/>
              </a:solidFill>
              <a:prstDash val="solid"/>
              <a:round/>
              <a:headEnd type="none" w="med" len="med"/>
              <a:tailEnd type="none" w="med" len="med"/>
            </a:ln>
          </p:spPr>
        </p:cxnSp>
        <p:cxnSp>
          <p:nvCxnSpPr>
            <p:cNvPr id="367" name="Google Shape;367;p33"/>
            <p:cNvCxnSpPr>
              <a:stCxn id="365" idx="3"/>
              <a:endCxn id="364" idx="1"/>
            </p:cNvCxnSpPr>
            <p:nvPr/>
          </p:nvCxnSpPr>
          <p:spPr>
            <a:xfrm>
              <a:off x="3221598" y="3491043"/>
              <a:ext cx="1018200" cy="198600"/>
            </a:xfrm>
            <a:prstGeom prst="straightConnector1">
              <a:avLst/>
            </a:prstGeom>
            <a:noFill/>
            <a:ln w="9525" cap="flat" cmpd="sng">
              <a:solidFill>
                <a:srgbClr val="44546A"/>
              </a:solidFill>
              <a:prstDash val="solid"/>
              <a:round/>
              <a:headEnd type="none" w="med" len="med"/>
              <a:tailEnd type="none" w="med" len="med"/>
            </a:ln>
          </p:spPr>
        </p:cxnSp>
        <p:cxnSp>
          <p:nvCxnSpPr>
            <p:cNvPr id="368" name="Google Shape;368;p33"/>
            <p:cNvCxnSpPr>
              <a:stCxn id="361" idx="2"/>
              <a:endCxn id="364" idx="1"/>
            </p:cNvCxnSpPr>
            <p:nvPr/>
          </p:nvCxnSpPr>
          <p:spPr>
            <a:xfrm>
              <a:off x="3670517" y="2923237"/>
              <a:ext cx="569100" cy="766500"/>
            </a:xfrm>
            <a:prstGeom prst="straightConnector1">
              <a:avLst/>
            </a:prstGeom>
            <a:noFill/>
            <a:ln w="9525" cap="flat" cmpd="sng">
              <a:solidFill>
                <a:srgbClr val="44546A"/>
              </a:solidFill>
              <a:prstDash val="solid"/>
              <a:round/>
              <a:headEnd type="none" w="med" len="med"/>
              <a:tailEnd type="none" w="med" len="med"/>
            </a:ln>
          </p:spPr>
        </p:cxnSp>
        <p:cxnSp>
          <p:nvCxnSpPr>
            <p:cNvPr id="369" name="Google Shape;369;p33"/>
            <p:cNvCxnSpPr>
              <a:endCxn id="362" idx="1"/>
            </p:cNvCxnSpPr>
            <p:nvPr/>
          </p:nvCxnSpPr>
          <p:spPr>
            <a:xfrm rot="10800000" flipH="1">
              <a:off x="3849127" y="2369563"/>
              <a:ext cx="1007700" cy="369000"/>
            </a:xfrm>
            <a:prstGeom prst="straightConnector1">
              <a:avLst/>
            </a:prstGeom>
            <a:noFill/>
            <a:ln w="9525" cap="flat" cmpd="sng">
              <a:solidFill>
                <a:srgbClr val="44546A"/>
              </a:solidFill>
              <a:prstDash val="solid"/>
              <a:round/>
              <a:headEnd type="none" w="med" len="med"/>
              <a:tailEnd type="none" w="med" len="med"/>
            </a:ln>
          </p:spPr>
        </p:cxnSp>
        <p:cxnSp>
          <p:nvCxnSpPr>
            <p:cNvPr id="370" name="Google Shape;370;p33"/>
            <p:cNvCxnSpPr>
              <a:endCxn id="364" idx="3"/>
            </p:cNvCxnSpPr>
            <p:nvPr/>
          </p:nvCxnSpPr>
          <p:spPr>
            <a:xfrm flipH="1">
              <a:off x="4597062" y="2554207"/>
              <a:ext cx="438000" cy="1135500"/>
            </a:xfrm>
            <a:prstGeom prst="straightConnector1">
              <a:avLst/>
            </a:prstGeom>
            <a:noFill/>
            <a:ln w="9525" cap="flat" cmpd="sng">
              <a:solidFill>
                <a:srgbClr val="44546A"/>
              </a:solidFill>
              <a:prstDash val="solid"/>
              <a:round/>
              <a:headEnd type="none" w="med" len="med"/>
              <a:tailEnd type="none" w="med" len="med"/>
            </a:ln>
          </p:spPr>
        </p:cxnSp>
        <p:cxnSp>
          <p:nvCxnSpPr>
            <p:cNvPr id="371" name="Google Shape;371;p33"/>
            <p:cNvCxnSpPr>
              <a:stCxn id="362" idx="3"/>
              <a:endCxn id="363" idx="1"/>
            </p:cNvCxnSpPr>
            <p:nvPr/>
          </p:nvCxnSpPr>
          <p:spPr>
            <a:xfrm>
              <a:off x="5214127" y="2369563"/>
              <a:ext cx="261900" cy="752400"/>
            </a:xfrm>
            <a:prstGeom prst="straightConnector1">
              <a:avLst/>
            </a:prstGeom>
            <a:noFill/>
            <a:ln w="9525" cap="flat" cmpd="sng">
              <a:solidFill>
                <a:srgbClr val="44546A"/>
              </a:solidFill>
              <a:prstDash val="solid"/>
              <a:round/>
              <a:headEnd type="none" w="med" len="med"/>
              <a:tailEnd type="none" w="med" len="med"/>
            </a:ln>
          </p:spPr>
        </p:cxnSp>
        <p:cxnSp>
          <p:nvCxnSpPr>
            <p:cNvPr id="372" name="Google Shape;372;p33"/>
            <p:cNvCxnSpPr>
              <a:stCxn id="364" idx="3"/>
              <a:endCxn id="363" idx="1"/>
            </p:cNvCxnSpPr>
            <p:nvPr/>
          </p:nvCxnSpPr>
          <p:spPr>
            <a:xfrm rot="10800000" flipH="1">
              <a:off x="4597062" y="3122107"/>
              <a:ext cx="879000" cy="567600"/>
            </a:xfrm>
            <a:prstGeom prst="straightConnector1">
              <a:avLst/>
            </a:prstGeom>
            <a:noFill/>
            <a:ln w="9525" cap="flat" cmpd="sng">
              <a:solidFill>
                <a:srgbClr val="44546A"/>
              </a:solidFill>
              <a:prstDash val="solid"/>
              <a:round/>
              <a:headEnd type="none" w="med" len="med"/>
              <a:tailEnd type="none" w="med" len="med"/>
            </a:ln>
          </p:spPr>
        </p:cxnSp>
        <p:sp>
          <p:nvSpPr>
            <p:cNvPr id="373" name="Google Shape;373;p33"/>
            <p:cNvSpPr txBox="1"/>
            <p:nvPr/>
          </p:nvSpPr>
          <p:spPr>
            <a:xfrm>
              <a:off x="3444895" y="1459325"/>
              <a:ext cx="181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t>Alpine</a:t>
              </a:r>
              <a:endParaRPr sz="1800" b="1"/>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HPC Cluster: Alpine </a:t>
            </a:r>
            <a:endParaRPr/>
          </a:p>
        </p:txBody>
      </p:sp>
      <p:sp>
        <p:nvSpPr>
          <p:cNvPr id="380" name="Google Shape;380;p34"/>
          <p:cNvSpPr txBox="1">
            <a:spLocks noGrp="1"/>
          </p:cNvSpPr>
          <p:nvPr>
            <p:ph type="body" idx="1"/>
          </p:nvPr>
        </p:nvSpPr>
        <p:spPr>
          <a:xfrm>
            <a:off x="4762225" y="1825625"/>
            <a:ext cx="6591600" cy="4163100"/>
          </a:xfrm>
          <a:prstGeom prst="rect">
            <a:avLst/>
          </a:prstGeom>
        </p:spPr>
        <p:txBody>
          <a:bodyPr spcFirstLastPara="1" wrap="square" lIns="91425" tIns="45700" rIns="91425" bIns="45700" anchor="t" anchorCtr="0">
            <a:normAutofit/>
          </a:bodyPr>
          <a:lstStyle/>
          <a:p>
            <a:pPr marL="457200" lvl="0" indent="-381000" algn="l" rtl="0">
              <a:lnSpc>
                <a:spcPct val="115000"/>
              </a:lnSpc>
              <a:spcBef>
                <a:spcPts val="1000"/>
              </a:spcBef>
              <a:spcAft>
                <a:spcPts val="0"/>
              </a:spcAft>
              <a:buSzPts val="2400"/>
              <a:buChar char="●"/>
            </a:pPr>
            <a:r>
              <a:rPr lang="en-US" sz="2400"/>
              <a:t>Interconnect</a:t>
            </a:r>
            <a:endParaRPr sz="2400"/>
          </a:p>
          <a:p>
            <a:pPr marL="914400" lvl="1" indent="-342900" algn="l" rtl="0">
              <a:lnSpc>
                <a:spcPct val="115000"/>
              </a:lnSpc>
              <a:spcBef>
                <a:spcPts val="0"/>
              </a:spcBef>
              <a:spcAft>
                <a:spcPts val="0"/>
              </a:spcAft>
              <a:buSzPts val="1800"/>
              <a:buFont typeface="Arial"/>
              <a:buChar char="○"/>
            </a:pPr>
            <a:r>
              <a:rPr lang="en-US" sz="1800" b="1"/>
              <a:t>CPU nodes</a:t>
            </a:r>
            <a:r>
              <a:rPr lang="en-US" sz="1800"/>
              <a:t>: HDR-100 InfiniBand (200Gb inter-node fabric)</a:t>
            </a:r>
            <a:endParaRPr sz="1800"/>
          </a:p>
          <a:p>
            <a:pPr marL="914400" lvl="1" indent="-342900" algn="l" rtl="0">
              <a:lnSpc>
                <a:spcPct val="115000"/>
              </a:lnSpc>
              <a:spcBef>
                <a:spcPts val="0"/>
              </a:spcBef>
              <a:spcAft>
                <a:spcPts val="0"/>
              </a:spcAft>
              <a:buSzPts val="1800"/>
              <a:buFont typeface="Arial"/>
              <a:buChar char="○"/>
            </a:pPr>
            <a:r>
              <a:rPr lang="en-US" sz="1800" b="1"/>
              <a:t>GPU nodes</a:t>
            </a:r>
            <a:r>
              <a:rPr lang="en-US" sz="1800"/>
              <a:t>: 2x25 Gb Ethernet +RoCE</a:t>
            </a:r>
            <a:endParaRPr sz="1800"/>
          </a:p>
          <a:p>
            <a:pPr marL="914400" lvl="1" indent="-342900" algn="l" rtl="0">
              <a:lnSpc>
                <a:spcPct val="115000"/>
              </a:lnSpc>
              <a:spcBef>
                <a:spcPts val="0"/>
              </a:spcBef>
              <a:spcAft>
                <a:spcPts val="0"/>
              </a:spcAft>
              <a:buSzPts val="1800"/>
              <a:buFont typeface="Arial"/>
              <a:buChar char="○"/>
            </a:pPr>
            <a:r>
              <a:rPr lang="en-US" sz="1800" b="1"/>
              <a:t>Scratch Storage</a:t>
            </a:r>
            <a:r>
              <a:rPr lang="en-US" sz="1800"/>
              <a:t>: 25Gb Ethernet +RoCE</a:t>
            </a:r>
            <a:endParaRPr sz="1800"/>
          </a:p>
          <a:p>
            <a:pPr marL="914400" lvl="0" indent="0" algn="l" rtl="0">
              <a:lnSpc>
                <a:spcPct val="115000"/>
              </a:lnSpc>
              <a:spcBef>
                <a:spcPts val="1200"/>
              </a:spcBef>
              <a:spcAft>
                <a:spcPts val="0"/>
              </a:spcAft>
              <a:buNone/>
            </a:pPr>
            <a:endParaRPr sz="1800"/>
          </a:p>
          <a:p>
            <a:pPr marL="457200" lvl="0" indent="-381000" algn="l" rtl="0">
              <a:lnSpc>
                <a:spcPct val="115000"/>
              </a:lnSpc>
              <a:spcBef>
                <a:spcPts val="1200"/>
              </a:spcBef>
              <a:spcAft>
                <a:spcPts val="0"/>
              </a:spcAft>
              <a:buSzPts val="2400"/>
              <a:buChar char="●"/>
            </a:pPr>
            <a:r>
              <a:rPr lang="en-US" sz="2400"/>
              <a:t>Operating System</a:t>
            </a:r>
            <a:endParaRPr sz="2400"/>
          </a:p>
          <a:p>
            <a:pPr marL="914400" lvl="1" indent="-342900" algn="l" rtl="0">
              <a:lnSpc>
                <a:spcPct val="115000"/>
              </a:lnSpc>
              <a:spcBef>
                <a:spcPts val="0"/>
              </a:spcBef>
              <a:spcAft>
                <a:spcPts val="0"/>
              </a:spcAft>
              <a:buSzPts val="1800"/>
              <a:buChar char="○"/>
            </a:pPr>
            <a:r>
              <a:rPr lang="en-US" sz="1800"/>
              <a:t>RedHat Enterprise Linux version 8 operating system</a:t>
            </a:r>
            <a:endParaRPr sz="1800"/>
          </a:p>
        </p:txBody>
      </p:sp>
      <p:sp>
        <p:nvSpPr>
          <p:cNvPr id="381" name="Google Shape;381;p34"/>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US"/>
              <a:t>15</a:t>
            </a:fld>
            <a:endParaRPr/>
          </a:p>
        </p:txBody>
      </p:sp>
      <p:grpSp>
        <p:nvGrpSpPr>
          <p:cNvPr id="382" name="Google Shape;382;p34"/>
          <p:cNvGrpSpPr/>
          <p:nvPr/>
        </p:nvGrpSpPr>
        <p:grpSpPr>
          <a:xfrm>
            <a:off x="1486798" y="2512125"/>
            <a:ext cx="2968949" cy="2414882"/>
            <a:chOff x="2864298" y="1459325"/>
            <a:chExt cx="2968949" cy="2414882"/>
          </a:xfrm>
        </p:grpSpPr>
        <p:sp>
          <p:nvSpPr>
            <p:cNvPr id="383" name="Google Shape;383;p34"/>
            <p:cNvSpPr/>
            <p:nvPr/>
          </p:nvSpPr>
          <p:spPr>
            <a:xfrm>
              <a:off x="3491867" y="2554237"/>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4"/>
            <p:cNvSpPr/>
            <p:nvPr/>
          </p:nvSpPr>
          <p:spPr>
            <a:xfrm>
              <a:off x="4856827" y="2185063"/>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4"/>
            <p:cNvSpPr/>
            <p:nvPr/>
          </p:nvSpPr>
          <p:spPr>
            <a:xfrm>
              <a:off x="5475947" y="2937496"/>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4"/>
            <p:cNvSpPr/>
            <p:nvPr/>
          </p:nvSpPr>
          <p:spPr>
            <a:xfrm>
              <a:off x="4239762" y="3505207"/>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4"/>
            <p:cNvSpPr/>
            <p:nvPr/>
          </p:nvSpPr>
          <p:spPr>
            <a:xfrm>
              <a:off x="2864298" y="3306543"/>
              <a:ext cx="357300" cy="369000"/>
            </a:xfrm>
            <a:prstGeom prst="rect">
              <a:avLst/>
            </a:prstGeom>
            <a:solidFill>
              <a:srgbClr val="E7E6E6"/>
            </a:solid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8" name="Google Shape;388;p34"/>
            <p:cNvCxnSpPr>
              <a:stCxn id="387" idx="3"/>
              <a:endCxn id="383" idx="1"/>
            </p:cNvCxnSpPr>
            <p:nvPr/>
          </p:nvCxnSpPr>
          <p:spPr>
            <a:xfrm rot="10800000" flipH="1">
              <a:off x="3221598" y="2738643"/>
              <a:ext cx="270300" cy="752400"/>
            </a:xfrm>
            <a:prstGeom prst="straightConnector1">
              <a:avLst/>
            </a:prstGeom>
            <a:noFill/>
            <a:ln w="9525" cap="flat" cmpd="sng">
              <a:solidFill>
                <a:srgbClr val="44546A"/>
              </a:solidFill>
              <a:prstDash val="solid"/>
              <a:round/>
              <a:headEnd type="none" w="med" len="med"/>
              <a:tailEnd type="none" w="med" len="med"/>
            </a:ln>
          </p:spPr>
        </p:cxnSp>
        <p:cxnSp>
          <p:nvCxnSpPr>
            <p:cNvPr id="389" name="Google Shape;389;p34"/>
            <p:cNvCxnSpPr>
              <a:stCxn id="387" idx="3"/>
              <a:endCxn id="386" idx="1"/>
            </p:cNvCxnSpPr>
            <p:nvPr/>
          </p:nvCxnSpPr>
          <p:spPr>
            <a:xfrm>
              <a:off x="3221598" y="3491043"/>
              <a:ext cx="1018200" cy="198600"/>
            </a:xfrm>
            <a:prstGeom prst="straightConnector1">
              <a:avLst/>
            </a:prstGeom>
            <a:noFill/>
            <a:ln w="9525" cap="flat" cmpd="sng">
              <a:solidFill>
                <a:srgbClr val="44546A"/>
              </a:solidFill>
              <a:prstDash val="solid"/>
              <a:round/>
              <a:headEnd type="none" w="med" len="med"/>
              <a:tailEnd type="none" w="med" len="med"/>
            </a:ln>
          </p:spPr>
        </p:cxnSp>
        <p:cxnSp>
          <p:nvCxnSpPr>
            <p:cNvPr id="390" name="Google Shape;390;p34"/>
            <p:cNvCxnSpPr>
              <a:stCxn id="383" idx="2"/>
              <a:endCxn id="386" idx="1"/>
            </p:cNvCxnSpPr>
            <p:nvPr/>
          </p:nvCxnSpPr>
          <p:spPr>
            <a:xfrm>
              <a:off x="3670517" y="2923237"/>
              <a:ext cx="569100" cy="766500"/>
            </a:xfrm>
            <a:prstGeom prst="straightConnector1">
              <a:avLst/>
            </a:prstGeom>
            <a:noFill/>
            <a:ln w="9525" cap="flat" cmpd="sng">
              <a:solidFill>
                <a:srgbClr val="44546A"/>
              </a:solidFill>
              <a:prstDash val="solid"/>
              <a:round/>
              <a:headEnd type="none" w="med" len="med"/>
              <a:tailEnd type="none" w="med" len="med"/>
            </a:ln>
          </p:spPr>
        </p:cxnSp>
        <p:cxnSp>
          <p:nvCxnSpPr>
            <p:cNvPr id="391" name="Google Shape;391;p34"/>
            <p:cNvCxnSpPr>
              <a:endCxn id="384" idx="1"/>
            </p:cNvCxnSpPr>
            <p:nvPr/>
          </p:nvCxnSpPr>
          <p:spPr>
            <a:xfrm rot="10800000" flipH="1">
              <a:off x="3849127" y="2369563"/>
              <a:ext cx="1007700" cy="369000"/>
            </a:xfrm>
            <a:prstGeom prst="straightConnector1">
              <a:avLst/>
            </a:prstGeom>
            <a:noFill/>
            <a:ln w="9525" cap="flat" cmpd="sng">
              <a:solidFill>
                <a:srgbClr val="44546A"/>
              </a:solidFill>
              <a:prstDash val="solid"/>
              <a:round/>
              <a:headEnd type="none" w="med" len="med"/>
              <a:tailEnd type="none" w="med" len="med"/>
            </a:ln>
          </p:spPr>
        </p:cxnSp>
        <p:cxnSp>
          <p:nvCxnSpPr>
            <p:cNvPr id="392" name="Google Shape;392;p34"/>
            <p:cNvCxnSpPr>
              <a:endCxn id="386" idx="3"/>
            </p:cNvCxnSpPr>
            <p:nvPr/>
          </p:nvCxnSpPr>
          <p:spPr>
            <a:xfrm flipH="1">
              <a:off x="4597062" y="2554207"/>
              <a:ext cx="438000" cy="1135500"/>
            </a:xfrm>
            <a:prstGeom prst="straightConnector1">
              <a:avLst/>
            </a:prstGeom>
            <a:noFill/>
            <a:ln w="9525" cap="flat" cmpd="sng">
              <a:solidFill>
                <a:srgbClr val="44546A"/>
              </a:solidFill>
              <a:prstDash val="solid"/>
              <a:round/>
              <a:headEnd type="none" w="med" len="med"/>
              <a:tailEnd type="none" w="med" len="med"/>
            </a:ln>
          </p:spPr>
        </p:cxnSp>
        <p:cxnSp>
          <p:nvCxnSpPr>
            <p:cNvPr id="393" name="Google Shape;393;p34"/>
            <p:cNvCxnSpPr>
              <a:stCxn id="384" idx="3"/>
              <a:endCxn id="385" idx="1"/>
            </p:cNvCxnSpPr>
            <p:nvPr/>
          </p:nvCxnSpPr>
          <p:spPr>
            <a:xfrm>
              <a:off x="5214127" y="2369563"/>
              <a:ext cx="261900" cy="752400"/>
            </a:xfrm>
            <a:prstGeom prst="straightConnector1">
              <a:avLst/>
            </a:prstGeom>
            <a:noFill/>
            <a:ln w="9525" cap="flat" cmpd="sng">
              <a:solidFill>
                <a:srgbClr val="44546A"/>
              </a:solidFill>
              <a:prstDash val="solid"/>
              <a:round/>
              <a:headEnd type="none" w="med" len="med"/>
              <a:tailEnd type="none" w="med" len="med"/>
            </a:ln>
          </p:spPr>
        </p:cxnSp>
        <p:cxnSp>
          <p:nvCxnSpPr>
            <p:cNvPr id="394" name="Google Shape;394;p34"/>
            <p:cNvCxnSpPr>
              <a:stCxn id="386" idx="3"/>
              <a:endCxn id="385" idx="1"/>
            </p:cNvCxnSpPr>
            <p:nvPr/>
          </p:nvCxnSpPr>
          <p:spPr>
            <a:xfrm rot="10800000" flipH="1">
              <a:off x="4597062" y="3122107"/>
              <a:ext cx="879000" cy="567600"/>
            </a:xfrm>
            <a:prstGeom prst="straightConnector1">
              <a:avLst/>
            </a:prstGeom>
            <a:noFill/>
            <a:ln w="9525" cap="flat" cmpd="sng">
              <a:solidFill>
                <a:srgbClr val="44546A"/>
              </a:solidFill>
              <a:prstDash val="solid"/>
              <a:round/>
              <a:headEnd type="none" w="med" len="med"/>
              <a:tailEnd type="none" w="med" len="med"/>
            </a:ln>
          </p:spPr>
        </p:cxnSp>
        <p:sp>
          <p:nvSpPr>
            <p:cNvPr id="395" name="Google Shape;395;p34"/>
            <p:cNvSpPr txBox="1"/>
            <p:nvPr/>
          </p:nvSpPr>
          <p:spPr>
            <a:xfrm>
              <a:off x="3444895" y="1459325"/>
              <a:ext cx="181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t>Alpine</a:t>
              </a:r>
              <a:endParaRPr sz="1800" b="1"/>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Storage at CURC</a:t>
            </a:r>
            <a:endParaRPr dirty="0"/>
          </a:p>
        </p:txBody>
      </p:sp>
      <p:sp>
        <p:nvSpPr>
          <p:cNvPr id="402" name="Google Shape;402;p35"/>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16</a:t>
            </a:fld>
            <a:endParaRPr/>
          </a:p>
        </p:txBody>
      </p:sp>
      <p:sp>
        <p:nvSpPr>
          <p:cNvPr id="403" name="Google Shape;403;p35"/>
          <p:cNvSpPr txBox="1"/>
          <p:nvPr/>
        </p:nvSpPr>
        <p:spPr>
          <a:xfrm>
            <a:off x="802900" y="2388025"/>
            <a:ext cx="1468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latin typeface="Helvetica Neue"/>
                <a:ea typeface="Helvetica Neue"/>
                <a:cs typeface="Helvetica Neue"/>
                <a:sym typeface="Helvetica Neue"/>
              </a:rPr>
              <a:t>Core</a:t>
            </a:r>
            <a:endParaRPr sz="1800" b="1">
              <a:latin typeface="Helvetica Neue"/>
              <a:ea typeface="Helvetica Neue"/>
              <a:cs typeface="Helvetica Neue"/>
              <a:sym typeface="Helvetica Neue"/>
            </a:endParaRPr>
          </a:p>
        </p:txBody>
      </p:sp>
      <p:sp>
        <p:nvSpPr>
          <p:cNvPr id="404" name="Google Shape;404;p35"/>
          <p:cNvSpPr txBox="1"/>
          <p:nvPr/>
        </p:nvSpPr>
        <p:spPr>
          <a:xfrm>
            <a:off x="4920100" y="1690825"/>
            <a:ext cx="1468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latin typeface="Helvetica Neue"/>
                <a:ea typeface="Helvetica Neue"/>
                <a:cs typeface="Helvetica Neue"/>
                <a:sym typeface="Helvetica Neue"/>
              </a:rPr>
              <a:t>PetaLibrary</a:t>
            </a:r>
            <a:endParaRPr sz="1800" b="1">
              <a:latin typeface="Helvetica Neue"/>
              <a:ea typeface="Helvetica Neue"/>
              <a:cs typeface="Helvetica Neue"/>
              <a:sym typeface="Helvetica Neue"/>
            </a:endParaRPr>
          </a:p>
        </p:txBody>
      </p:sp>
      <p:sp>
        <p:nvSpPr>
          <p:cNvPr id="405" name="Google Shape;405;p35"/>
          <p:cNvSpPr txBox="1"/>
          <p:nvPr/>
        </p:nvSpPr>
        <p:spPr>
          <a:xfrm>
            <a:off x="471475" y="4162125"/>
            <a:ext cx="2469300" cy="1364400"/>
          </a:xfrm>
          <a:prstGeom prst="rect">
            <a:avLst/>
          </a:prstGeom>
          <a:noFill/>
          <a:ln>
            <a:noFill/>
          </a:ln>
        </p:spPr>
        <p:txBody>
          <a:bodyPr spcFirstLastPara="1" wrap="square" lIns="68575" tIns="34275" rIns="68575" bIns="34275" anchor="t" anchorCtr="0">
            <a:normAutofit fontScale="85000" lnSpcReduction="10000"/>
          </a:bodyPr>
          <a:lstStyle/>
          <a:p>
            <a:pPr marL="457200" lvl="0" indent="-336550" algn="l" rtl="0">
              <a:lnSpc>
                <a:spcPct val="115000"/>
              </a:lnSpc>
              <a:spcBef>
                <a:spcPts val="1200"/>
              </a:spcBef>
              <a:spcAft>
                <a:spcPts val="0"/>
              </a:spcAft>
              <a:buClr>
                <a:srgbClr val="000000"/>
              </a:buClr>
              <a:buSzPts val="1700"/>
              <a:buFont typeface="Helvetica Neue"/>
              <a:buChar char="●"/>
            </a:pPr>
            <a:r>
              <a:rPr lang="en-US" sz="1700">
                <a:solidFill>
                  <a:srgbClr val="000000"/>
                </a:solidFill>
                <a:latin typeface="Helvetica Neue"/>
                <a:ea typeface="Helvetica Neue"/>
                <a:cs typeface="Helvetica Neue"/>
                <a:sym typeface="Helvetica Neue"/>
              </a:rPr>
              <a:t>Included with RC account</a:t>
            </a:r>
            <a:endParaRPr sz="1700">
              <a:solidFill>
                <a:srgbClr val="000000"/>
              </a:solidFill>
              <a:latin typeface="Helvetica Neue"/>
              <a:ea typeface="Helvetica Neue"/>
              <a:cs typeface="Helvetica Neue"/>
              <a:sym typeface="Helvetica Neue"/>
            </a:endParaRPr>
          </a:p>
          <a:p>
            <a:pPr marL="914400" lvl="1" indent="-336550" algn="l" rtl="0">
              <a:lnSpc>
                <a:spcPct val="115000"/>
              </a:lnSpc>
              <a:spcBef>
                <a:spcPts val="0"/>
              </a:spcBef>
              <a:spcAft>
                <a:spcPts val="0"/>
              </a:spcAft>
              <a:buClr>
                <a:srgbClr val="000000"/>
              </a:buClr>
              <a:buSzPts val="1700"/>
              <a:buFont typeface="Helvetica Neue"/>
              <a:buChar char="•"/>
            </a:pPr>
            <a:r>
              <a:rPr lang="en-US" sz="1700">
                <a:solidFill>
                  <a:srgbClr val="000000"/>
                </a:solidFill>
                <a:latin typeface="Helvetica Neue"/>
                <a:ea typeface="Helvetica Neue"/>
                <a:cs typeface="Helvetica Neue"/>
                <a:sym typeface="Helvetica Neue"/>
              </a:rPr>
              <a:t>/home</a:t>
            </a:r>
            <a:endParaRPr sz="1700">
              <a:solidFill>
                <a:srgbClr val="000000"/>
              </a:solidFill>
              <a:latin typeface="Helvetica Neue"/>
              <a:ea typeface="Helvetica Neue"/>
              <a:cs typeface="Helvetica Neue"/>
              <a:sym typeface="Helvetica Neue"/>
            </a:endParaRPr>
          </a:p>
          <a:p>
            <a:pPr marL="914400" lvl="1" indent="-336550" algn="l" rtl="0">
              <a:lnSpc>
                <a:spcPct val="115000"/>
              </a:lnSpc>
              <a:spcBef>
                <a:spcPts val="0"/>
              </a:spcBef>
              <a:spcAft>
                <a:spcPts val="0"/>
              </a:spcAft>
              <a:buClr>
                <a:srgbClr val="000000"/>
              </a:buClr>
              <a:buSzPts val="1700"/>
              <a:buFont typeface="Helvetica Neue"/>
              <a:buChar char="•"/>
            </a:pPr>
            <a:r>
              <a:rPr lang="en-US" sz="1700">
                <a:solidFill>
                  <a:srgbClr val="000000"/>
                </a:solidFill>
                <a:latin typeface="Helvetica Neue"/>
                <a:ea typeface="Helvetica Neue"/>
                <a:cs typeface="Helvetica Neue"/>
                <a:sym typeface="Helvetica Neue"/>
              </a:rPr>
              <a:t>/projects</a:t>
            </a:r>
            <a:endParaRPr sz="1700">
              <a:solidFill>
                <a:srgbClr val="000000"/>
              </a:solidFill>
              <a:latin typeface="Helvetica Neue"/>
              <a:ea typeface="Helvetica Neue"/>
              <a:cs typeface="Helvetica Neue"/>
              <a:sym typeface="Helvetica Neue"/>
            </a:endParaRPr>
          </a:p>
          <a:p>
            <a:pPr marL="914400" lvl="1" indent="-336550" algn="l" rtl="0">
              <a:lnSpc>
                <a:spcPct val="115000"/>
              </a:lnSpc>
              <a:spcBef>
                <a:spcPts val="0"/>
              </a:spcBef>
              <a:spcAft>
                <a:spcPts val="0"/>
              </a:spcAft>
              <a:buClr>
                <a:srgbClr val="000000"/>
              </a:buClr>
              <a:buSzPts val="1700"/>
              <a:buFont typeface="Helvetica Neue"/>
              <a:buChar char="•"/>
            </a:pPr>
            <a:r>
              <a:rPr lang="en-US" sz="1700">
                <a:solidFill>
                  <a:srgbClr val="000000"/>
                </a:solidFill>
                <a:latin typeface="Helvetica Neue"/>
                <a:ea typeface="Helvetica Neue"/>
                <a:cs typeface="Helvetica Neue"/>
                <a:sym typeface="Helvetica Neue"/>
              </a:rPr>
              <a:t>scratch space</a:t>
            </a:r>
            <a:endParaRPr sz="1700">
              <a:solidFill>
                <a:srgbClr val="000000"/>
              </a:solidFill>
              <a:latin typeface="Helvetica Neue"/>
              <a:ea typeface="Helvetica Neue"/>
              <a:cs typeface="Helvetica Neue"/>
              <a:sym typeface="Helvetica Neue"/>
            </a:endParaRPr>
          </a:p>
        </p:txBody>
      </p:sp>
      <p:sp>
        <p:nvSpPr>
          <p:cNvPr id="406" name="Google Shape;406;p35"/>
          <p:cNvSpPr txBox="1"/>
          <p:nvPr/>
        </p:nvSpPr>
        <p:spPr>
          <a:xfrm>
            <a:off x="4609750" y="4525625"/>
            <a:ext cx="3515100" cy="1111500"/>
          </a:xfrm>
          <a:prstGeom prst="rect">
            <a:avLst/>
          </a:prstGeom>
          <a:noFill/>
          <a:ln>
            <a:noFill/>
          </a:ln>
        </p:spPr>
        <p:txBody>
          <a:bodyPr spcFirstLastPara="1" wrap="square" lIns="68575" tIns="34275" rIns="68575" bIns="34275" anchor="t" anchorCtr="0">
            <a:noAutofit/>
          </a:bodyPr>
          <a:lstStyle/>
          <a:p>
            <a:pPr marL="457200" lvl="0" indent="-336550" algn="l" rtl="0">
              <a:lnSpc>
                <a:spcPct val="90000"/>
              </a:lnSpc>
              <a:spcBef>
                <a:spcPts val="800"/>
              </a:spcBef>
              <a:spcAft>
                <a:spcPts val="0"/>
              </a:spcAft>
              <a:buClr>
                <a:srgbClr val="000000"/>
              </a:buClr>
              <a:buSzPts val="1700"/>
              <a:buFont typeface="Helvetica Neue"/>
              <a:buChar char="●"/>
            </a:pPr>
            <a:r>
              <a:rPr lang="en-US" sz="1700" dirty="0">
                <a:solidFill>
                  <a:srgbClr val="000000"/>
                </a:solidFill>
                <a:latin typeface="Helvetica Neue"/>
                <a:ea typeface="Helvetica Neue"/>
                <a:cs typeface="Helvetica Neue"/>
                <a:sym typeface="Helvetica Neue"/>
              </a:rPr>
              <a:t>Paid Service for:</a:t>
            </a:r>
            <a:endParaRPr sz="1700" dirty="0">
              <a:solidFill>
                <a:srgbClr val="000000"/>
              </a:solidFill>
              <a:latin typeface="Helvetica Neue"/>
              <a:ea typeface="Helvetica Neue"/>
              <a:cs typeface="Helvetica Neue"/>
              <a:sym typeface="Helvetica Neue"/>
            </a:endParaRPr>
          </a:p>
          <a:p>
            <a:pPr marL="914400" lvl="1" indent="-336550" algn="l" rtl="0">
              <a:lnSpc>
                <a:spcPct val="90000"/>
              </a:lnSpc>
              <a:spcBef>
                <a:spcPts val="400"/>
              </a:spcBef>
              <a:spcAft>
                <a:spcPts val="0"/>
              </a:spcAft>
              <a:buClr>
                <a:srgbClr val="000000"/>
              </a:buClr>
              <a:buSzPts val="1700"/>
              <a:buFont typeface="Helvetica Neue"/>
              <a:buChar char="•"/>
            </a:pPr>
            <a:r>
              <a:rPr lang="en-US" sz="1700" dirty="0">
                <a:solidFill>
                  <a:srgbClr val="000000"/>
                </a:solidFill>
                <a:latin typeface="Helvetica Neue"/>
                <a:ea typeface="Helvetica Neue"/>
                <a:cs typeface="Helvetica Neue"/>
                <a:sym typeface="Helvetica Neue"/>
              </a:rPr>
              <a:t>Storage</a:t>
            </a:r>
            <a:endParaRPr sz="1700" dirty="0">
              <a:solidFill>
                <a:srgbClr val="000000"/>
              </a:solidFill>
              <a:latin typeface="Helvetica Neue"/>
              <a:ea typeface="Helvetica Neue"/>
              <a:cs typeface="Helvetica Neue"/>
              <a:sym typeface="Helvetica Neue"/>
            </a:endParaRPr>
          </a:p>
          <a:p>
            <a:pPr marL="914400" lvl="1" indent="-336550" algn="l" rtl="0">
              <a:lnSpc>
                <a:spcPct val="90000"/>
              </a:lnSpc>
              <a:spcBef>
                <a:spcPts val="400"/>
              </a:spcBef>
              <a:spcAft>
                <a:spcPts val="0"/>
              </a:spcAft>
              <a:buClr>
                <a:srgbClr val="000000"/>
              </a:buClr>
              <a:buSzPts val="1700"/>
              <a:buFont typeface="Helvetica Neue"/>
              <a:buChar char="•"/>
            </a:pPr>
            <a:r>
              <a:rPr lang="en-US" sz="1700" dirty="0">
                <a:solidFill>
                  <a:srgbClr val="000000"/>
                </a:solidFill>
                <a:latin typeface="Helvetica Neue"/>
                <a:ea typeface="Helvetica Neue"/>
                <a:cs typeface="Helvetica Neue"/>
                <a:sym typeface="Helvetica Neue"/>
              </a:rPr>
              <a:t>Archive</a:t>
            </a:r>
            <a:endParaRPr sz="1700" dirty="0">
              <a:solidFill>
                <a:srgbClr val="000000"/>
              </a:solidFill>
              <a:latin typeface="Helvetica Neue"/>
              <a:ea typeface="Helvetica Neue"/>
              <a:cs typeface="Helvetica Neue"/>
              <a:sym typeface="Helvetica Neue"/>
            </a:endParaRPr>
          </a:p>
          <a:p>
            <a:pPr marL="914400" lvl="1" indent="-336550" algn="l" rtl="0">
              <a:lnSpc>
                <a:spcPct val="90000"/>
              </a:lnSpc>
              <a:spcBef>
                <a:spcPts val="400"/>
              </a:spcBef>
              <a:spcAft>
                <a:spcPts val="0"/>
              </a:spcAft>
              <a:buClr>
                <a:srgbClr val="000000"/>
              </a:buClr>
              <a:buSzPts val="1700"/>
              <a:buFont typeface="Helvetica Neue"/>
              <a:buChar char="•"/>
            </a:pPr>
            <a:r>
              <a:rPr lang="en-US" sz="1700" dirty="0">
                <a:solidFill>
                  <a:srgbClr val="000000"/>
                </a:solidFill>
                <a:latin typeface="Helvetica Neue"/>
                <a:ea typeface="Helvetica Neue"/>
                <a:cs typeface="Helvetica Neue"/>
                <a:sym typeface="Helvetica Neue"/>
              </a:rPr>
              <a:t>Sharing of research data </a:t>
            </a:r>
            <a:endParaRPr sz="1700" dirty="0">
              <a:solidFill>
                <a:srgbClr val="000000"/>
              </a:solidFill>
              <a:latin typeface="Helvetica Neue"/>
              <a:ea typeface="Helvetica Neue"/>
              <a:cs typeface="Helvetica Neue"/>
              <a:sym typeface="Helvetica Neue"/>
            </a:endParaRPr>
          </a:p>
        </p:txBody>
      </p:sp>
      <p:sp>
        <p:nvSpPr>
          <p:cNvPr id="407" name="Google Shape;407;p35"/>
          <p:cNvSpPr/>
          <p:nvPr/>
        </p:nvSpPr>
        <p:spPr>
          <a:xfrm rot="-5400000">
            <a:off x="4647018" y="2196582"/>
            <a:ext cx="1209675" cy="1411411"/>
          </a:xfrm>
          <a:prstGeom prst="flowChartMagneticDrum">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rot="-5400000">
            <a:off x="5704157" y="2572217"/>
            <a:ext cx="1209675" cy="1411411"/>
          </a:xfrm>
          <a:prstGeom prst="flowChartMagneticDrum">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5"/>
          <p:cNvSpPr/>
          <p:nvPr/>
        </p:nvSpPr>
        <p:spPr>
          <a:xfrm rot="-5400000">
            <a:off x="5012345" y="3070157"/>
            <a:ext cx="1209675" cy="1411411"/>
          </a:xfrm>
          <a:prstGeom prst="flowChartMagneticDrum">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5"/>
          <p:cNvSpPr/>
          <p:nvPr/>
        </p:nvSpPr>
        <p:spPr>
          <a:xfrm rot="-5400000">
            <a:off x="1291919" y="2967310"/>
            <a:ext cx="551242" cy="643171"/>
          </a:xfrm>
          <a:prstGeom prst="flowChartMagneticDrum">
            <a:avLst/>
          </a:prstGeom>
          <a:solidFill>
            <a:srgbClr val="E7E6E6"/>
          </a:solidFill>
          <a:ln w="19050" cap="flat" cmpd="sng">
            <a:solidFill>
              <a:srgbClr val="5B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5"/>
          <p:cNvSpPr/>
          <p:nvPr/>
        </p:nvSpPr>
        <p:spPr>
          <a:xfrm rot="-5400000">
            <a:off x="976665" y="3194219"/>
            <a:ext cx="551242" cy="643171"/>
          </a:xfrm>
          <a:prstGeom prst="flowChartMagneticDrum">
            <a:avLst/>
          </a:prstGeom>
          <a:solidFill>
            <a:srgbClr val="E7E6E6"/>
          </a:solidFill>
          <a:ln w="19050" cap="flat" cmpd="sng">
            <a:solidFill>
              <a:srgbClr val="5B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2" name="Google Shape;412;p35"/>
          <p:cNvPicPr preferRelativeResize="0"/>
          <p:nvPr/>
        </p:nvPicPr>
        <p:blipFill>
          <a:blip r:embed="rId3">
            <a:alphaModFix/>
          </a:blip>
          <a:stretch>
            <a:fillRect/>
          </a:stretch>
        </p:blipFill>
        <p:spPr>
          <a:xfrm>
            <a:off x="9742950" y="3135284"/>
            <a:ext cx="1468500" cy="1014178"/>
          </a:xfrm>
          <a:prstGeom prst="rect">
            <a:avLst/>
          </a:prstGeom>
          <a:noFill/>
          <a:ln>
            <a:noFill/>
          </a:ln>
        </p:spPr>
      </p:pic>
      <p:pic>
        <p:nvPicPr>
          <p:cNvPr id="413" name="Google Shape;413;p35"/>
          <p:cNvPicPr preferRelativeResize="0"/>
          <p:nvPr/>
        </p:nvPicPr>
        <p:blipFill>
          <a:blip r:embed="rId4">
            <a:alphaModFix/>
          </a:blip>
          <a:stretch>
            <a:fillRect/>
          </a:stretch>
        </p:blipFill>
        <p:spPr>
          <a:xfrm>
            <a:off x="8701025" y="2522050"/>
            <a:ext cx="1260162" cy="1260162"/>
          </a:xfrm>
          <a:prstGeom prst="rect">
            <a:avLst/>
          </a:prstGeom>
          <a:noFill/>
          <a:ln>
            <a:noFill/>
          </a:ln>
        </p:spPr>
      </p:pic>
      <p:sp>
        <p:nvSpPr>
          <p:cNvPr id="414" name="Google Shape;414;p35"/>
          <p:cNvSpPr txBox="1"/>
          <p:nvPr/>
        </p:nvSpPr>
        <p:spPr>
          <a:xfrm>
            <a:off x="8487225" y="4163638"/>
            <a:ext cx="3359100" cy="1260300"/>
          </a:xfrm>
          <a:prstGeom prst="rect">
            <a:avLst/>
          </a:prstGeom>
          <a:noFill/>
          <a:ln>
            <a:noFill/>
          </a:ln>
        </p:spPr>
        <p:txBody>
          <a:bodyPr spcFirstLastPara="1" wrap="square" lIns="68575" tIns="34275" rIns="68575" bIns="34275" anchor="t" anchorCtr="0">
            <a:normAutofit fontScale="70000" lnSpcReduction="20000"/>
          </a:bodyPr>
          <a:lstStyle/>
          <a:p>
            <a:pPr marL="457200" lvl="0" indent="-336550" algn="l" rtl="0">
              <a:lnSpc>
                <a:spcPct val="115000"/>
              </a:lnSpc>
              <a:spcBef>
                <a:spcPts val="1200"/>
              </a:spcBef>
              <a:spcAft>
                <a:spcPts val="0"/>
              </a:spcAft>
              <a:buClr>
                <a:srgbClr val="000000"/>
              </a:buClr>
              <a:buSzPts val="1700"/>
              <a:buFont typeface="Helvetica Neue"/>
              <a:buChar char="●"/>
            </a:pPr>
            <a:r>
              <a:rPr lang="en-US" sz="1700" dirty="0">
                <a:latin typeface="Helvetica Neue"/>
                <a:ea typeface="Helvetica Neue"/>
                <a:cs typeface="Helvetica Neue"/>
                <a:sym typeface="Helvetica Neue"/>
              </a:rPr>
              <a:t>You can download your data locally or to a variety of other cloud resources</a:t>
            </a:r>
          </a:p>
          <a:p>
            <a:pPr marL="457200" lvl="0" indent="-336550" algn="l" rtl="0">
              <a:lnSpc>
                <a:spcPct val="115000"/>
              </a:lnSpc>
              <a:spcBef>
                <a:spcPts val="1200"/>
              </a:spcBef>
              <a:spcAft>
                <a:spcPts val="0"/>
              </a:spcAft>
              <a:buClr>
                <a:srgbClr val="000000"/>
              </a:buClr>
              <a:buSzPts val="1700"/>
              <a:buFont typeface="Helvetica Neue"/>
              <a:buChar char="●"/>
            </a:pPr>
            <a:r>
              <a:rPr lang="en-US" sz="1700" dirty="0">
                <a:solidFill>
                  <a:srgbClr val="000000"/>
                </a:solidFill>
                <a:latin typeface="Helvetica Neue"/>
                <a:ea typeface="Helvetica Neue"/>
                <a:cs typeface="Helvetica Neue"/>
                <a:sym typeface="Helvetica Neue"/>
              </a:rPr>
              <a:t>Cloud Foundations at Research Computing</a:t>
            </a:r>
          </a:p>
        </p:txBody>
      </p:sp>
      <p:sp>
        <p:nvSpPr>
          <p:cNvPr id="415" name="Google Shape;415;p35"/>
          <p:cNvSpPr txBox="1"/>
          <p:nvPr/>
        </p:nvSpPr>
        <p:spPr>
          <a:xfrm>
            <a:off x="9244375" y="1965900"/>
            <a:ext cx="1824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b="1">
                <a:latin typeface="Helvetica Neue"/>
                <a:ea typeface="Helvetica Neue"/>
                <a:cs typeface="Helvetica Neue"/>
                <a:sym typeface="Helvetica Neue"/>
              </a:rPr>
              <a:t>Local or Cloud</a:t>
            </a:r>
            <a:endParaRPr sz="1800" b="1">
              <a:latin typeface="Helvetica Neue"/>
              <a:ea typeface="Helvetica Neue"/>
              <a:cs typeface="Helvetica Neue"/>
              <a:sym typeface="Helvetica Neue"/>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3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Data Sharing: Within RC</a:t>
            </a:r>
            <a:endParaRPr/>
          </a:p>
        </p:txBody>
      </p:sp>
      <p:sp>
        <p:nvSpPr>
          <p:cNvPr id="422" name="Google Shape;422;p36"/>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lnSpcReduction="10000"/>
          </a:bodyPr>
          <a:lstStyle/>
          <a:p>
            <a:pPr marL="457200" lvl="0" indent="-342900" algn="l" rtl="0">
              <a:spcBef>
                <a:spcPts val="1000"/>
              </a:spcBef>
              <a:spcAft>
                <a:spcPts val="0"/>
              </a:spcAft>
              <a:buSzPts val="1800"/>
              <a:buChar char="•"/>
            </a:pPr>
            <a:r>
              <a:rPr lang="en-US" dirty="0"/>
              <a:t>Sharing workspaces</a:t>
            </a:r>
            <a:endParaRPr dirty="0"/>
          </a:p>
          <a:p>
            <a:pPr marL="914400" lvl="1" indent="-342900" algn="l" rtl="0">
              <a:spcBef>
                <a:spcPts val="0"/>
              </a:spcBef>
              <a:spcAft>
                <a:spcPts val="0"/>
              </a:spcAft>
              <a:buSzPts val="1800"/>
              <a:buChar char="•"/>
            </a:pPr>
            <a:r>
              <a:rPr lang="en-US" dirty="0"/>
              <a:t>Project space</a:t>
            </a:r>
            <a:endParaRPr dirty="0"/>
          </a:p>
          <a:p>
            <a:pPr marL="914400" lvl="1" indent="-342900" algn="l" rtl="0">
              <a:spcBef>
                <a:spcPts val="0"/>
              </a:spcBef>
              <a:spcAft>
                <a:spcPts val="0"/>
              </a:spcAft>
              <a:buSzPts val="1800"/>
              <a:buChar char="•"/>
            </a:pPr>
            <a:r>
              <a:rPr lang="en-US" dirty="0"/>
              <a:t>Scratch Space</a:t>
            </a:r>
            <a:endParaRPr dirty="0"/>
          </a:p>
          <a:p>
            <a:pPr marL="914400" lvl="1" indent="-342900" algn="l" rtl="0">
              <a:spcBef>
                <a:spcPts val="0"/>
              </a:spcBef>
              <a:spcAft>
                <a:spcPts val="0"/>
              </a:spcAft>
              <a:buSzPts val="1800"/>
              <a:buChar char="•"/>
            </a:pPr>
            <a:r>
              <a:rPr lang="en-US" dirty="0" err="1"/>
              <a:t>PetaLibrary</a:t>
            </a:r>
            <a:r>
              <a:rPr lang="en-US" dirty="0"/>
              <a:t> Space*</a:t>
            </a:r>
            <a:endParaRPr dirty="0"/>
          </a:p>
          <a:p>
            <a:pPr marL="0" lvl="0" indent="0" algn="l" rtl="0">
              <a:spcBef>
                <a:spcPts val="1000"/>
              </a:spcBef>
              <a:spcAft>
                <a:spcPts val="0"/>
              </a:spcAft>
              <a:buNone/>
            </a:pPr>
            <a:endParaRPr dirty="0"/>
          </a:p>
          <a:p>
            <a:pPr marL="914400" lvl="0" indent="0" algn="l" rtl="0">
              <a:spcBef>
                <a:spcPts val="1000"/>
              </a:spcBef>
              <a:spcAft>
                <a:spcPts val="0"/>
              </a:spcAft>
              <a:buNone/>
            </a:pPr>
            <a:endParaRPr dirty="0"/>
          </a:p>
          <a:p>
            <a:pPr marL="0" lvl="0" indent="0" algn="l" rtl="0">
              <a:spcBef>
                <a:spcPts val="1000"/>
              </a:spcBef>
              <a:spcAft>
                <a:spcPts val="0"/>
              </a:spcAft>
              <a:buNone/>
            </a:pPr>
            <a:endParaRPr dirty="0"/>
          </a:p>
          <a:p>
            <a:pPr marL="0" lvl="0" indent="0" algn="l" rtl="0">
              <a:spcBef>
                <a:spcPts val="1000"/>
              </a:spcBef>
              <a:spcAft>
                <a:spcPts val="0"/>
              </a:spcAft>
              <a:buNone/>
            </a:pPr>
            <a:endParaRPr dirty="0"/>
          </a:p>
          <a:p>
            <a:pPr marL="0" lvl="0" indent="0" algn="l" rtl="0">
              <a:spcBef>
                <a:spcPts val="1000"/>
              </a:spcBef>
              <a:spcAft>
                <a:spcPts val="0"/>
              </a:spcAft>
              <a:buNone/>
            </a:pPr>
            <a:endParaRPr sz="1400" dirty="0"/>
          </a:p>
          <a:p>
            <a:pPr marL="0" lvl="0" indent="0" algn="l" rtl="0">
              <a:spcBef>
                <a:spcPts val="1000"/>
              </a:spcBef>
              <a:spcAft>
                <a:spcPts val="0"/>
              </a:spcAft>
              <a:buNone/>
            </a:pPr>
            <a:r>
              <a:rPr lang="en-US" sz="1400" i="1" dirty="0"/>
              <a:t>*If you have purchased </a:t>
            </a:r>
            <a:r>
              <a:rPr lang="en-US" sz="1400" i="1" dirty="0" err="1"/>
              <a:t>PetaLibrary</a:t>
            </a:r>
            <a:r>
              <a:rPr lang="en-US" sz="1400" i="1" dirty="0"/>
              <a:t> space; RMACC members may purchase </a:t>
            </a:r>
            <a:r>
              <a:rPr lang="en-US" sz="1400" i="1" dirty="0" err="1"/>
              <a:t>PetaLibrary</a:t>
            </a:r>
            <a:r>
              <a:rPr lang="en-US" sz="1400" i="1" dirty="0"/>
              <a:t> active space at an external user rate.</a:t>
            </a:r>
            <a:endParaRPr sz="1400" i="1" dirty="0"/>
          </a:p>
        </p:txBody>
      </p:sp>
      <p:sp>
        <p:nvSpPr>
          <p:cNvPr id="423" name="Google Shape;423;p36"/>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17</a:t>
            </a:fld>
            <a:endParaRPr/>
          </a:p>
        </p:txBody>
      </p:sp>
      <p:grpSp>
        <p:nvGrpSpPr>
          <p:cNvPr id="424" name="Google Shape;424;p36"/>
          <p:cNvGrpSpPr/>
          <p:nvPr/>
        </p:nvGrpSpPr>
        <p:grpSpPr>
          <a:xfrm>
            <a:off x="5813661" y="2197625"/>
            <a:ext cx="5292300" cy="2964600"/>
            <a:chOff x="3570311" y="1174350"/>
            <a:chExt cx="5292300" cy="2964600"/>
          </a:xfrm>
        </p:grpSpPr>
        <p:sp>
          <p:nvSpPr>
            <p:cNvPr id="425" name="Google Shape;425;p36"/>
            <p:cNvSpPr/>
            <p:nvPr/>
          </p:nvSpPr>
          <p:spPr>
            <a:xfrm>
              <a:off x="3570311" y="1174350"/>
              <a:ext cx="5292300" cy="2964600"/>
            </a:xfrm>
            <a:prstGeom prst="flowChartAlternateProcess">
              <a:avLst/>
            </a:prstGeom>
            <a:solidFill>
              <a:srgbClr val="FFFFFF"/>
            </a:solidFill>
            <a:ln w="19050"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rot="-5400000">
              <a:off x="6665967" y="3227231"/>
              <a:ext cx="355777" cy="415109"/>
            </a:xfrm>
            <a:prstGeom prst="flowChartMagneticDrum">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6"/>
            <p:cNvSpPr/>
            <p:nvPr/>
          </p:nvSpPr>
          <p:spPr>
            <a:xfrm rot="-5400000">
              <a:off x="6976882" y="3337708"/>
              <a:ext cx="355777" cy="415109"/>
            </a:xfrm>
            <a:prstGeom prst="flowChartMagneticDrum">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6"/>
            <p:cNvSpPr/>
            <p:nvPr/>
          </p:nvSpPr>
          <p:spPr>
            <a:xfrm rot="-5400000">
              <a:off x="6773413" y="3484157"/>
              <a:ext cx="355777" cy="415109"/>
            </a:xfrm>
            <a:prstGeom prst="flowChartMagneticDrum">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6"/>
            <p:cNvSpPr/>
            <p:nvPr/>
          </p:nvSpPr>
          <p:spPr>
            <a:xfrm rot="-5400000">
              <a:off x="5939290" y="2813009"/>
              <a:ext cx="319497" cy="372778"/>
            </a:xfrm>
            <a:prstGeom prst="flowChartMagneticDrum">
              <a:avLst/>
            </a:prstGeom>
            <a:solidFill>
              <a:srgbClr val="E7E6E6"/>
            </a:solidFill>
            <a:ln w="19050" cap="flat" cmpd="sng">
              <a:solidFill>
                <a:srgbClr val="5B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6"/>
            <p:cNvSpPr/>
            <p:nvPr/>
          </p:nvSpPr>
          <p:spPr>
            <a:xfrm rot="-5400000">
              <a:off x="5756571" y="2944525"/>
              <a:ext cx="319497" cy="372778"/>
            </a:xfrm>
            <a:prstGeom prst="flowChartMagneticDrum">
              <a:avLst/>
            </a:prstGeom>
            <a:solidFill>
              <a:srgbClr val="E7E6E6"/>
            </a:solidFill>
            <a:ln w="19050" cap="flat" cmpd="sng">
              <a:solidFill>
                <a:srgbClr val="5B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1" name="Google Shape;431;p36"/>
            <p:cNvPicPr preferRelativeResize="0"/>
            <p:nvPr/>
          </p:nvPicPr>
          <p:blipFill>
            <a:blip r:embed="rId3">
              <a:alphaModFix/>
            </a:blip>
            <a:stretch>
              <a:fillRect/>
            </a:stretch>
          </p:blipFill>
          <p:spPr>
            <a:xfrm>
              <a:off x="5250323" y="1673097"/>
              <a:ext cx="662325" cy="661727"/>
            </a:xfrm>
            <a:prstGeom prst="rect">
              <a:avLst/>
            </a:prstGeom>
            <a:noFill/>
            <a:ln>
              <a:noFill/>
            </a:ln>
          </p:spPr>
        </p:pic>
        <p:pic>
          <p:nvPicPr>
            <p:cNvPr id="432" name="Google Shape;432;p36"/>
            <p:cNvPicPr preferRelativeResize="0"/>
            <p:nvPr/>
          </p:nvPicPr>
          <p:blipFill>
            <a:blip r:embed="rId3">
              <a:alphaModFix/>
            </a:blip>
            <a:stretch>
              <a:fillRect/>
            </a:stretch>
          </p:blipFill>
          <p:spPr>
            <a:xfrm>
              <a:off x="7828486" y="2299497"/>
              <a:ext cx="662325" cy="661727"/>
            </a:xfrm>
            <a:prstGeom prst="rect">
              <a:avLst/>
            </a:prstGeom>
            <a:noFill/>
            <a:ln>
              <a:noFill/>
            </a:ln>
          </p:spPr>
        </p:pic>
        <p:pic>
          <p:nvPicPr>
            <p:cNvPr id="433" name="Google Shape;433;p36"/>
            <p:cNvPicPr preferRelativeResize="0"/>
            <p:nvPr/>
          </p:nvPicPr>
          <p:blipFill>
            <a:blip r:embed="rId3">
              <a:alphaModFix/>
            </a:blip>
            <a:stretch>
              <a:fillRect/>
            </a:stretch>
          </p:blipFill>
          <p:spPr>
            <a:xfrm>
              <a:off x="4326486" y="3214409"/>
              <a:ext cx="662325" cy="661727"/>
            </a:xfrm>
            <a:prstGeom prst="rect">
              <a:avLst/>
            </a:prstGeom>
            <a:noFill/>
            <a:ln>
              <a:noFill/>
            </a:ln>
          </p:spPr>
        </p:pic>
        <p:cxnSp>
          <p:nvCxnSpPr>
            <p:cNvPr id="434" name="Google Shape;434;p36"/>
            <p:cNvCxnSpPr>
              <a:stCxn id="433" idx="3"/>
              <a:endCxn id="430" idx="0"/>
            </p:cNvCxnSpPr>
            <p:nvPr/>
          </p:nvCxnSpPr>
          <p:spPr>
            <a:xfrm rot="10800000" flipH="1">
              <a:off x="4988811" y="3130973"/>
              <a:ext cx="741000" cy="414300"/>
            </a:xfrm>
            <a:prstGeom prst="straightConnector1">
              <a:avLst/>
            </a:prstGeom>
            <a:noFill/>
            <a:ln w="9525" cap="flat" cmpd="sng">
              <a:solidFill>
                <a:srgbClr val="44546A"/>
              </a:solidFill>
              <a:prstDash val="solid"/>
              <a:round/>
              <a:headEnd type="none" w="med" len="med"/>
              <a:tailEnd type="triangle" w="med" len="med"/>
            </a:ln>
          </p:spPr>
        </p:cxnSp>
        <p:cxnSp>
          <p:nvCxnSpPr>
            <p:cNvPr id="435" name="Google Shape;435;p36"/>
            <p:cNvCxnSpPr>
              <a:stCxn id="431" idx="2"/>
              <a:endCxn id="430" idx="0"/>
            </p:cNvCxnSpPr>
            <p:nvPr/>
          </p:nvCxnSpPr>
          <p:spPr>
            <a:xfrm>
              <a:off x="5581486" y="2334824"/>
              <a:ext cx="148500" cy="796200"/>
            </a:xfrm>
            <a:prstGeom prst="straightConnector1">
              <a:avLst/>
            </a:prstGeom>
            <a:noFill/>
            <a:ln w="9525" cap="flat" cmpd="sng">
              <a:solidFill>
                <a:srgbClr val="44546A"/>
              </a:solidFill>
              <a:prstDash val="solid"/>
              <a:round/>
              <a:headEnd type="none" w="med" len="med"/>
              <a:tailEnd type="triangle" w="med" len="med"/>
            </a:ln>
          </p:spPr>
        </p:cxnSp>
        <p:cxnSp>
          <p:nvCxnSpPr>
            <p:cNvPr id="436" name="Google Shape;436;p36"/>
            <p:cNvCxnSpPr>
              <a:stCxn id="431" idx="3"/>
              <a:endCxn id="426" idx="4"/>
            </p:cNvCxnSpPr>
            <p:nvPr/>
          </p:nvCxnSpPr>
          <p:spPr>
            <a:xfrm>
              <a:off x="5912648" y="2003960"/>
              <a:ext cx="931200" cy="1252800"/>
            </a:xfrm>
            <a:prstGeom prst="straightConnector1">
              <a:avLst/>
            </a:prstGeom>
            <a:noFill/>
            <a:ln w="9525" cap="flat" cmpd="sng">
              <a:solidFill>
                <a:srgbClr val="44546A"/>
              </a:solidFill>
              <a:prstDash val="solid"/>
              <a:round/>
              <a:headEnd type="none" w="med" len="med"/>
              <a:tailEnd type="triangle" w="med" len="med"/>
            </a:ln>
          </p:spPr>
        </p:cxnSp>
        <p:cxnSp>
          <p:nvCxnSpPr>
            <p:cNvPr id="437" name="Google Shape;437;p36"/>
            <p:cNvCxnSpPr>
              <a:stCxn id="432" idx="1"/>
              <a:endCxn id="426" idx="4"/>
            </p:cNvCxnSpPr>
            <p:nvPr/>
          </p:nvCxnSpPr>
          <p:spPr>
            <a:xfrm flipH="1">
              <a:off x="6843886" y="2630360"/>
              <a:ext cx="984600" cy="626400"/>
            </a:xfrm>
            <a:prstGeom prst="straightConnector1">
              <a:avLst/>
            </a:prstGeom>
            <a:noFill/>
            <a:ln w="9525" cap="flat" cmpd="sng">
              <a:solidFill>
                <a:srgbClr val="44546A"/>
              </a:solidFill>
              <a:prstDash val="solid"/>
              <a:round/>
              <a:headEnd type="none" w="med" len="med"/>
              <a:tailEnd type="triangle" w="med" len="med"/>
            </a:ln>
          </p:spPr>
        </p:cxnSp>
        <p:sp>
          <p:nvSpPr>
            <p:cNvPr id="438" name="Google Shape;438;p36"/>
            <p:cNvSpPr/>
            <p:nvPr/>
          </p:nvSpPr>
          <p:spPr>
            <a:xfrm>
              <a:off x="3983411" y="2317763"/>
              <a:ext cx="93900" cy="9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4342689" y="2223703"/>
              <a:ext cx="93900" cy="9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4505651" y="2415412"/>
              <a:ext cx="93900" cy="9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4180268" y="2560056"/>
              <a:ext cx="93900" cy="9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3818225" y="2509439"/>
              <a:ext cx="93900" cy="9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 name="Google Shape;443;p36"/>
            <p:cNvCxnSpPr>
              <a:stCxn id="442" idx="3"/>
              <a:endCxn id="438" idx="1"/>
            </p:cNvCxnSpPr>
            <p:nvPr/>
          </p:nvCxnSpPr>
          <p:spPr>
            <a:xfrm rot="10800000" flipH="1">
              <a:off x="3912125" y="2364689"/>
              <a:ext cx="71400" cy="191700"/>
            </a:xfrm>
            <a:prstGeom prst="straightConnector1">
              <a:avLst/>
            </a:prstGeom>
            <a:noFill/>
            <a:ln w="9525" cap="flat" cmpd="sng">
              <a:solidFill>
                <a:srgbClr val="44546A"/>
              </a:solidFill>
              <a:prstDash val="solid"/>
              <a:round/>
              <a:headEnd type="none" w="med" len="med"/>
              <a:tailEnd type="none" w="med" len="med"/>
            </a:ln>
          </p:spPr>
        </p:cxnSp>
        <p:cxnSp>
          <p:nvCxnSpPr>
            <p:cNvPr id="444" name="Google Shape;444;p36"/>
            <p:cNvCxnSpPr>
              <a:stCxn id="442" idx="3"/>
              <a:endCxn id="441" idx="1"/>
            </p:cNvCxnSpPr>
            <p:nvPr/>
          </p:nvCxnSpPr>
          <p:spPr>
            <a:xfrm>
              <a:off x="3912125" y="2556389"/>
              <a:ext cx="268200" cy="50700"/>
            </a:xfrm>
            <a:prstGeom prst="straightConnector1">
              <a:avLst/>
            </a:prstGeom>
            <a:noFill/>
            <a:ln w="9525" cap="flat" cmpd="sng">
              <a:solidFill>
                <a:srgbClr val="44546A"/>
              </a:solidFill>
              <a:prstDash val="solid"/>
              <a:round/>
              <a:headEnd type="none" w="med" len="med"/>
              <a:tailEnd type="none" w="med" len="med"/>
            </a:ln>
          </p:spPr>
        </p:cxnSp>
        <p:cxnSp>
          <p:nvCxnSpPr>
            <p:cNvPr id="445" name="Google Shape;445;p36"/>
            <p:cNvCxnSpPr>
              <a:stCxn id="438" idx="2"/>
              <a:endCxn id="441" idx="1"/>
            </p:cNvCxnSpPr>
            <p:nvPr/>
          </p:nvCxnSpPr>
          <p:spPr>
            <a:xfrm>
              <a:off x="4030361" y="2411663"/>
              <a:ext cx="150000" cy="195300"/>
            </a:xfrm>
            <a:prstGeom prst="straightConnector1">
              <a:avLst/>
            </a:prstGeom>
            <a:noFill/>
            <a:ln w="9525" cap="flat" cmpd="sng">
              <a:solidFill>
                <a:srgbClr val="44546A"/>
              </a:solidFill>
              <a:prstDash val="solid"/>
              <a:round/>
              <a:headEnd type="none" w="med" len="med"/>
              <a:tailEnd type="none" w="med" len="med"/>
            </a:ln>
          </p:spPr>
        </p:cxnSp>
        <p:cxnSp>
          <p:nvCxnSpPr>
            <p:cNvPr id="446" name="Google Shape;446;p36"/>
            <p:cNvCxnSpPr>
              <a:endCxn id="439" idx="1"/>
            </p:cNvCxnSpPr>
            <p:nvPr/>
          </p:nvCxnSpPr>
          <p:spPr>
            <a:xfrm rot="10800000" flipH="1">
              <a:off x="4077489" y="2270653"/>
              <a:ext cx="265200" cy="93900"/>
            </a:xfrm>
            <a:prstGeom prst="straightConnector1">
              <a:avLst/>
            </a:prstGeom>
            <a:noFill/>
            <a:ln w="9525" cap="flat" cmpd="sng">
              <a:solidFill>
                <a:srgbClr val="44546A"/>
              </a:solidFill>
              <a:prstDash val="solid"/>
              <a:round/>
              <a:headEnd type="none" w="med" len="med"/>
              <a:tailEnd type="none" w="med" len="med"/>
            </a:ln>
          </p:spPr>
        </p:cxnSp>
        <p:cxnSp>
          <p:nvCxnSpPr>
            <p:cNvPr id="447" name="Google Shape;447;p36"/>
            <p:cNvCxnSpPr>
              <a:endCxn id="441" idx="3"/>
            </p:cNvCxnSpPr>
            <p:nvPr/>
          </p:nvCxnSpPr>
          <p:spPr>
            <a:xfrm flipH="1">
              <a:off x="4274168" y="2317806"/>
              <a:ext cx="115500" cy="289200"/>
            </a:xfrm>
            <a:prstGeom prst="straightConnector1">
              <a:avLst/>
            </a:prstGeom>
            <a:noFill/>
            <a:ln w="9525" cap="flat" cmpd="sng">
              <a:solidFill>
                <a:srgbClr val="44546A"/>
              </a:solidFill>
              <a:prstDash val="solid"/>
              <a:round/>
              <a:headEnd type="none" w="med" len="med"/>
              <a:tailEnd type="none" w="med" len="med"/>
            </a:ln>
          </p:spPr>
        </p:cxnSp>
        <p:cxnSp>
          <p:nvCxnSpPr>
            <p:cNvPr id="448" name="Google Shape;448;p36"/>
            <p:cNvCxnSpPr>
              <a:stCxn id="439" idx="3"/>
              <a:endCxn id="440" idx="1"/>
            </p:cNvCxnSpPr>
            <p:nvPr/>
          </p:nvCxnSpPr>
          <p:spPr>
            <a:xfrm>
              <a:off x="4436589" y="2270653"/>
              <a:ext cx="69000" cy="191700"/>
            </a:xfrm>
            <a:prstGeom prst="straightConnector1">
              <a:avLst/>
            </a:prstGeom>
            <a:noFill/>
            <a:ln w="9525" cap="flat" cmpd="sng">
              <a:solidFill>
                <a:srgbClr val="44546A"/>
              </a:solidFill>
              <a:prstDash val="solid"/>
              <a:round/>
              <a:headEnd type="none" w="med" len="med"/>
              <a:tailEnd type="none" w="med" len="med"/>
            </a:ln>
          </p:spPr>
        </p:cxnSp>
        <p:cxnSp>
          <p:nvCxnSpPr>
            <p:cNvPr id="449" name="Google Shape;449;p36"/>
            <p:cNvCxnSpPr>
              <a:stCxn id="441" idx="3"/>
              <a:endCxn id="440" idx="1"/>
            </p:cNvCxnSpPr>
            <p:nvPr/>
          </p:nvCxnSpPr>
          <p:spPr>
            <a:xfrm rot="10800000" flipH="1">
              <a:off x="4274168" y="2462406"/>
              <a:ext cx="231600" cy="144600"/>
            </a:xfrm>
            <a:prstGeom prst="straightConnector1">
              <a:avLst/>
            </a:prstGeom>
            <a:noFill/>
            <a:ln w="9525" cap="flat" cmpd="sng">
              <a:solidFill>
                <a:srgbClr val="44546A"/>
              </a:solidFill>
              <a:prstDash val="solid"/>
              <a:round/>
              <a:headEnd type="none" w="med" len="med"/>
              <a:tailEnd type="none" w="med" len="med"/>
            </a:ln>
          </p:spPr>
        </p:cxnSp>
        <p:sp>
          <p:nvSpPr>
            <p:cNvPr id="450" name="Google Shape;450;p36"/>
            <p:cNvSpPr/>
            <p:nvPr/>
          </p:nvSpPr>
          <p:spPr>
            <a:xfrm rot="10800000">
              <a:off x="6943820" y="1610696"/>
              <a:ext cx="90600" cy="906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rot="10800000">
              <a:off x="6597812" y="1701278"/>
              <a:ext cx="90600" cy="906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rot="10800000">
              <a:off x="6440870" y="1516659"/>
              <a:ext cx="90600" cy="906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rot="10800000">
              <a:off x="6754234" y="1377363"/>
              <a:ext cx="90600" cy="906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rot="10800000">
              <a:off x="7102904" y="1426108"/>
              <a:ext cx="90600" cy="906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 name="Google Shape;455;p36"/>
            <p:cNvCxnSpPr>
              <a:stCxn id="454" idx="3"/>
              <a:endCxn id="450" idx="1"/>
            </p:cNvCxnSpPr>
            <p:nvPr/>
          </p:nvCxnSpPr>
          <p:spPr>
            <a:xfrm flipH="1">
              <a:off x="7034504" y="1471408"/>
              <a:ext cx="68400" cy="184500"/>
            </a:xfrm>
            <a:prstGeom prst="straightConnector1">
              <a:avLst/>
            </a:prstGeom>
            <a:noFill/>
            <a:ln w="9525" cap="flat" cmpd="sng">
              <a:solidFill>
                <a:srgbClr val="000000"/>
              </a:solidFill>
              <a:prstDash val="solid"/>
              <a:round/>
              <a:headEnd type="none" w="med" len="med"/>
              <a:tailEnd type="none" w="med" len="med"/>
            </a:ln>
          </p:spPr>
        </p:cxnSp>
        <p:cxnSp>
          <p:nvCxnSpPr>
            <p:cNvPr id="456" name="Google Shape;456;p36"/>
            <p:cNvCxnSpPr>
              <a:stCxn id="454" idx="3"/>
              <a:endCxn id="453" idx="1"/>
            </p:cNvCxnSpPr>
            <p:nvPr/>
          </p:nvCxnSpPr>
          <p:spPr>
            <a:xfrm rot="10800000">
              <a:off x="6844904" y="1422808"/>
              <a:ext cx="258000" cy="48600"/>
            </a:xfrm>
            <a:prstGeom prst="straightConnector1">
              <a:avLst/>
            </a:prstGeom>
            <a:noFill/>
            <a:ln w="9525" cap="flat" cmpd="sng">
              <a:solidFill>
                <a:srgbClr val="000000"/>
              </a:solidFill>
              <a:prstDash val="solid"/>
              <a:round/>
              <a:headEnd type="none" w="med" len="med"/>
              <a:tailEnd type="none" w="med" len="med"/>
            </a:ln>
          </p:spPr>
        </p:cxnSp>
        <p:cxnSp>
          <p:nvCxnSpPr>
            <p:cNvPr id="457" name="Google Shape;457;p36"/>
            <p:cNvCxnSpPr>
              <a:stCxn id="450" idx="2"/>
              <a:endCxn id="453" idx="1"/>
            </p:cNvCxnSpPr>
            <p:nvPr/>
          </p:nvCxnSpPr>
          <p:spPr>
            <a:xfrm rot="10800000">
              <a:off x="6844820" y="1422596"/>
              <a:ext cx="144300" cy="188100"/>
            </a:xfrm>
            <a:prstGeom prst="straightConnector1">
              <a:avLst/>
            </a:prstGeom>
            <a:noFill/>
            <a:ln w="9525" cap="flat" cmpd="sng">
              <a:solidFill>
                <a:srgbClr val="000000"/>
              </a:solidFill>
              <a:prstDash val="solid"/>
              <a:round/>
              <a:headEnd type="none" w="med" len="med"/>
              <a:tailEnd type="none" w="med" len="med"/>
            </a:ln>
          </p:spPr>
        </p:cxnSp>
        <p:cxnSp>
          <p:nvCxnSpPr>
            <p:cNvPr id="458" name="Google Shape;458;p36"/>
            <p:cNvCxnSpPr>
              <a:endCxn id="451" idx="1"/>
            </p:cNvCxnSpPr>
            <p:nvPr/>
          </p:nvCxnSpPr>
          <p:spPr>
            <a:xfrm flipH="1">
              <a:off x="6688412" y="1655978"/>
              <a:ext cx="255300" cy="90600"/>
            </a:xfrm>
            <a:prstGeom prst="straightConnector1">
              <a:avLst/>
            </a:prstGeom>
            <a:noFill/>
            <a:ln w="9525" cap="flat" cmpd="sng">
              <a:solidFill>
                <a:srgbClr val="000000"/>
              </a:solidFill>
              <a:prstDash val="solid"/>
              <a:round/>
              <a:headEnd type="none" w="med" len="med"/>
              <a:tailEnd type="none" w="med" len="med"/>
            </a:ln>
          </p:spPr>
        </p:cxnSp>
        <p:cxnSp>
          <p:nvCxnSpPr>
            <p:cNvPr id="459" name="Google Shape;459;p36"/>
            <p:cNvCxnSpPr/>
            <p:nvPr/>
          </p:nvCxnSpPr>
          <p:spPr>
            <a:xfrm rot="10800000" flipH="1">
              <a:off x="6642934" y="1422663"/>
              <a:ext cx="111300" cy="278700"/>
            </a:xfrm>
            <a:prstGeom prst="straightConnector1">
              <a:avLst/>
            </a:prstGeom>
            <a:noFill/>
            <a:ln w="9525" cap="flat" cmpd="sng">
              <a:solidFill>
                <a:srgbClr val="000000"/>
              </a:solidFill>
              <a:prstDash val="solid"/>
              <a:round/>
              <a:headEnd type="none" w="med" len="med"/>
              <a:tailEnd type="none" w="med" len="med"/>
            </a:ln>
          </p:spPr>
        </p:cxnSp>
        <p:cxnSp>
          <p:nvCxnSpPr>
            <p:cNvPr id="460" name="Google Shape;460;p36"/>
            <p:cNvCxnSpPr>
              <a:stCxn id="451" idx="3"/>
              <a:endCxn id="452" idx="1"/>
            </p:cNvCxnSpPr>
            <p:nvPr/>
          </p:nvCxnSpPr>
          <p:spPr>
            <a:xfrm rot="10800000">
              <a:off x="6531512" y="1562078"/>
              <a:ext cx="66300" cy="184500"/>
            </a:xfrm>
            <a:prstGeom prst="straightConnector1">
              <a:avLst/>
            </a:prstGeom>
            <a:noFill/>
            <a:ln w="9525" cap="flat" cmpd="sng">
              <a:solidFill>
                <a:srgbClr val="000000"/>
              </a:solidFill>
              <a:prstDash val="solid"/>
              <a:round/>
              <a:headEnd type="none" w="med" len="med"/>
              <a:tailEnd type="none" w="med" len="med"/>
            </a:ln>
          </p:spPr>
        </p:cxnSp>
        <p:cxnSp>
          <p:nvCxnSpPr>
            <p:cNvPr id="461" name="Google Shape;461;p36"/>
            <p:cNvCxnSpPr>
              <a:stCxn id="453" idx="3"/>
              <a:endCxn id="452" idx="1"/>
            </p:cNvCxnSpPr>
            <p:nvPr/>
          </p:nvCxnSpPr>
          <p:spPr>
            <a:xfrm flipH="1">
              <a:off x="6531334" y="1422663"/>
              <a:ext cx="222900" cy="139200"/>
            </a:xfrm>
            <a:prstGeom prst="straightConnector1">
              <a:avLst/>
            </a:prstGeom>
            <a:noFill/>
            <a:ln w="9525" cap="flat" cmpd="sng">
              <a:solidFill>
                <a:srgbClr val="000000"/>
              </a:solidFill>
              <a:prstDash val="solid"/>
              <a:round/>
              <a:headEnd type="none" w="med" len="med"/>
              <a:tailEnd type="none" w="med" len="med"/>
            </a:ln>
          </p:spPr>
        </p:cxn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3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Data Sharing: Outside RC</a:t>
            </a:r>
            <a:endParaRPr/>
          </a:p>
        </p:txBody>
      </p:sp>
      <p:sp>
        <p:nvSpPr>
          <p:cNvPr id="468" name="Google Shape;468;p37"/>
          <p:cNvSpPr txBox="1">
            <a:spLocks noGrp="1"/>
          </p:cNvSpPr>
          <p:nvPr>
            <p:ph type="body" idx="1"/>
          </p:nvPr>
        </p:nvSpPr>
        <p:spPr>
          <a:xfrm>
            <a:off x="838200" y="1825625"/>
            <a:ext cx="5882100" cy="4163100"/>
          </a:xfrm>
          <a:prstGeom prst="rect">
            <a:avLst/>
          </a:prstGeom>
        </p:spPr>
        <p:txBody>
          <a:bodyPr spcFirstLastPara="1" wrap="square" lIns="91425" tIns="45700" rIns="91425" bIns="45700" anchor="t" anchorCtr="0">
            <a:normAutofit lnSpcReduction="10000"/>
          </a:bodyPr>
          <a:lstStyle/>
          <a:p>
            <a:pPr marL="457200" lvl="0" indent="-342900" algn="l" rtl="0">
              <a:spcBef>
                <a:spcPts val="1000"/>
              </a:spcBef>
              <a:spcAft>
                <a:spcPts val="0"/>
              </a:spcAft>
              <a:buSzPts val="1800"/>
              <a:buChar char="•"/>
            </a:pPr>
            <a:r>
              <a:rPr lang="en-US" dirty="0"/>
              <a:t>Globus (recommended):</a:t>
            </a:r>
            <a:endParaRPr dirty="0"/>
          </a:p>
          <a:p>
            <a:pPr marL="914400" lvl="1" indent="-342900" algn="l" rtl="0">
              <a:spcBef>
                <a:spcPts val="0"/>
              </a:spcBef>
              <a:spcAft>
                <a:spcPts val="0"/>
              </a:spcAft>
              <a:buSzPts val="1800"/>
              <a:buChar char="•"/>
            </a:pPr>
            <a:r>
              <a:rPr lang="en-US" dirty="0"/>
              <a:t>GUI Web Application</a:t>
            </a:r>
            <a:endParaRPr dirty="0"/>
          </a:p>
          <a:p>
            <a:pPr marL="914400" lvl="1" indent="-342900" algn="l" rtl="0">
              <a:spcBef>
                <a:spcPts val="0"/>
              </a:spcBef>
              <a:spcAft>
                <a:spcPts val="0"/>
              </a:spcAft>
              <a:buSzPts val="1800"/>
              <a:buChar char="•"/>
            </a:pPr>
            <a:r>
              <a:rPr lang="en-US" dirty="0"/>
              <a:t>Automates large transfers</a:t>
            </a:r>
            <a:endParaRPr dirty="0"/>
          </a:p>
          <a:p>
            <a:pPr marL="914400" lvl="1" indent="-342900" algn="l" rtl="0">
              <a:spcBef>
                <a:spcPts val="0"/>
              </a:spcBef>
              <a:spcAft>
                <a:spcPts val="0"/>
              </a:spcAft>
              <a:buSzPts val="1800"/>
              <a:buChar char="•"/>
            </a:pPr>
            <a:r>
              <a:rPr lang="en-US" dirty="0"/>
              <a:t>Resumes failed transfers</a:t>
            </a:r>
            <a:endParaRPr dirty="0"/>
          </a:p>
          <a:p>
            <a:pPr marL="914400" lvl="1" indent="-342900" algn="l" rtl="0">
              <a:spcBef>
                <a:spcPts val="0"/>
              </a:spcBef>
              <a:spcAft>
                <a:spcPts val="0"/>
              </a:spcAft>
              <a:buSzPts val="1800"/>
              <a:buChar char="•"/>
            </a:pPr>
            <a:r>
              <a:rPr lang="en-US" dirty="0"/>
              <a:t>Distributes large transfers across data transfer nodes (DTNs)</a:t>
            </a:r>
            <a:endParaRPr dirty="0"/>
          </a:p>
          <a:p>
            <a:pPr marL="914400" lvl="1" indent="-342900" algn="l" rtl="0">
              <a:spcBef>
                <a:spcPts val="0"/>
              </a:spcBef>
              <a:spcAft>
                <a:spcPts val="0"/>
              </a:spcAft>
              <a:buSzPts val="1800"/>
              <a:buChar char="•"/>
            </a:pPr>
            <a:r>
              <a:rPr lang="en-US" dirty="0"/>
              <a:t>Endpoints that can shared</a:t>
            </a:r>
            <a:endParaRPr dirty="0"/>
          </a:p>
          <a:p>
            <a:pPr marL="914400" lvl="0" indent="0" algn="l" rtl="0">
              <a:spcBef>
                <a:spcPts val="1000"/>
              </a:spcBef>
              <a:spcAft>
                <a:spcPts val="0"/>
              </a:spcAft>
              <a:buNone/>
            </a:pPr>
            <a:endParaRPr dirty="0"/>
          </a:p>
          <a:p>
            <a:pPr marL="457200" lvl="0" indent="-342900" algn="l" rtl="0">
              <a:spcBef>
                <a:spcPts val="0"/>
              </a:spcBef>
              <a:spcAft>
                <a:spcPts val="0"/>
              </a:spcAft>
              <a:buSzPts val="1800"/>
              <a:buChar char="•"/>
            </a:pPr>
            <a:r>
              <a:rPr lang="en-US" dirty="0"/>
              <a:t>Command line tools</a:t>
            </a:r>
            <a:endParaRPr dirty="0"/>
          </a:p>
          <a:p>
            <a:pPr marL="914400" lvl="1" indent="-342900" algn="l" rtl="0">
              <a:spcBef>
                <a:spcPts val="0"/>
              </a:spcBef>
              <a:spcAft>
                <a:spcPts val="0"/>
              </a:spcAft>
              <a:buSzPts val="1800"/>
              <a:buChar char="•"/>
            </a:pPr>
            <a:r>
              <a:rPr lang="en-US" dirty="0" err="1"/>
              <a:t>scp</a:t>
            </a:r>
            <a:r>
              <a:rPr lang="en-US" dirty="0"/>
              <a:t>, sftp, </a:t>
            </a:r>
            <a:r>
              <a:rPr lang="en-US" dirty="0" err="1"/>
              <a:t>rsync</a:t>
            </a:r>
            <a:r>
              <a:rPr lang="en-US" dirty="0"/>
              <a:t>, </a:t>
            </a:r>
            <a:r>
              <a:rPr lang="en-US" dirty="0" err="1"/>
              <a:t>rclone</a:t>
            </a:r>
            <a:endParaRPr lang="en-US" dirty="0"/>
          </a:p>
          <a:p>
            <a:pPr marL="914400" lvl="1" indent="-342900" algn="l" rtl="0">
              <a:spcBef>
                <a:spcPts val="0"/>
              </a:spcBef>
              <a:spcAft>
                <a:spcPts val="0"/>
              </a:spcAft>
              <a:buSzPts val="1800"/>
              <a:buChar char="•"/>
            </a:pPr>
            <a:r>
              <a:rPr lang="en-US" dirty="0"/>
              <a:t>Note: not available to all RMACC members</a:t>
            </a:r>
            <a:endParaRPr dirty="0"/>
          </a:p>
        </p:txBody>
      </p:sp>
      <p:sp>
        <p:nvSpPr>
          <p:cNvPr id="469" name="Google Shape;469;p37"/>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18</a:t>
            </a:fld>
            <a:endParaRPr/>
          </a:p>
        </p:txBody>
      </p:sp>
      <p:grpSp>
        <p:nvGrpSpPr>
          <p:cNvPr id="470" name="Google Shape;470;p37"/>
          <p:cNvGrpSpPr/>
          <p:nvPr/>
        </p:nvGrpSpPr>
        <p:grpSpPr>
          <a:xfrm>
            <a:off x="6878150" y="1492172"/>
            <a:ext cx="4003200" cy="4259690"/>
            <a:chOff x="4792200" y="360672"/>
            <a:chExt cx="4003200" cy="4259690"/>
          </a:xfrm>
        </p:grpSpPr>
        <p:sp>
          <p:nvSpPr>
            <p:cNvPr id="471" name="Google Shape;471;p37"/>
            <p:cNvSpPr/>
            <p:nvPr/>
          </p:nvSpPr>
          <p:spPr>
            <a:xfrm>
              <a:off x="4792200" y="1357075"/>
              <a:ext cx="4003200" cy="2242500"/>
            </a:xfrm>
            <a:prstGeom prst="flowChartAlternateProcess">
              <a:avLst/>
            </a:prstGeom>
            <a:solidFill>
              <a:srgbClr val="FFFFFF"/>
            </a:solidFill>
            <a:ln w="19050"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5340812" y="2171206"/>
              <a:ext cx="111600" cy="1116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5767627" y="2059462"/>
              <a:ext cx="111600" cy="1116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5961222" y="2287214"/>
              <a:ext cx="111600" cy="1116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5574675" y="2459054"/>
              <a:ext cx="111600" cy="1116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5144575" y="2398920"/>
              <a:ext cx="111600" cy="1116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7" name="Google Shape;477;p37"/>
            <p:cNvCxnSpPr>
              <a:stCxn id="476" idx="3"/>
              <a:endCxn id="472" idx="1"/>
            </p:cNvCxnSpPr>
            <p:nvPr/>
          </p:nvCxnSpPr>
          <p:spPr>
            <a:xfrm rot="10800000" flipH="1">
              <a:off x="5256175" y="2227020"/>
              <a:ext cx="84600" cy="227700"/>
            </a:xfrm>
            <a:prstGeom prst="straightConnector1">
              <a:avLst/>
            </a:prstGeom>
            <a:noFill/>
            <a:ln w="9525" cap="flat" cmpd="sng">
              <a:solidFill>
                <a:srgbClr val="44546A"/>
              </a:solidFill>
              <a:prstDash val="solid"/>
              <a:round/>
              <a:headEnd type="none" w="med" len="med"/>
              <a:tailEnd type="none" w="med" len="med"/>
            </a:ln>
          </p:spPr>
        </p:cxnSp>
        <p:cxnSp>
          <p:nvCxnSpPr>
            <p:cNvPr id="478" name="Google Shape;478;p37"/>
            <p:cNvCxnSpPr>
              <a:stCxn id="476" idx="3"/>
              <a:endCxn id="475" idx="1"/>
            </p:cNvCxnSpPr>
            <p:nvPr/>
          </p:nvCxnSpPr>
          <p:spPr>
            <a:xfrm>
              <a:off x="5256175" y="2454720"/>
              <a:ext cx="318600" cy="60000"/>
            </a:xfrm>
            <a:prstGeom prst="straightConnector1">
              <a:avLst/>
            </a:prstGeom>
            <a:noFill/>
            <a:ln w="9525" cap="flat" cmpd="sng">
              <a:solidFill>
                <a:srgbClr val="44546A"/>
              </a:solidFill>
              <a:prstDash val="solid"/>
              <a:round/>
              <a:headEnd type="none" w="med" len="med"/>
              <a:tailEnd type="none" w="med" len="med"/>
            </a:ln>
          </p:spPr>
        </p:cxnSp>
        <p:cxnSp>
          <p:nvCxnSpPr>
            <p:cNvPr id="479" name="Google Shape;479;p37"/>
            <p:cNvCxnSpPr>
              <a:stCxn id="472" idx="2"/>
              <a:endCxn id="475" idx="1"/>
            </p:cNvCxnSpPr>
            <p:nvPr/>
          </p:nvCxnSpPr>
          <p:spPr>
            <a:xfrm>
              <a:off x="5396612" y="2282806"/>
              <a:ext cx="178200" cy="231900"/>
            </a:xfrm>
            <a:prstGeom prst="straightConnector1">
              <a:avLst/>
            </a:prstGeom>
            <a:noFill/>
            <a:ln w="9525" cap="flat" cmpd="sng">
              <a:solidFill>
                <a:srgbClr val="44546A"/>
              </a:solidFill>
              <a:prstDash val="solid"/>
              <a:round/>
              <a:headEnd type="none" w="med" len="med"/>
              <a:tailEnd type="none" w="med" len="med"/>
            </a:ln>
          </p:spPr>
        </p:cxnSp>
        <p:cxnSp>
          <p:nvCxnSpPr>
            <p:cNvPr id="480" name="Google Shape;480;p37"/>
            <p:cNvCxnSpPr>
              <a:endCxn id="473" idx="1"/>
            </p:cNvCxnSpPr>
            <p:nvPr/>
          </p:nvCxnSpPr>
          <p:spPr>
            <a:xfrm rot="10800000" flipH="1">
              <a:off x="5452327" y="2115262"/>
              <a:ext cx="315300" cy="111600"/>
            </a:xfrm>
            <a:prstGeom prst="straightConnector1">
              <a:avLst/>
            </a:prstGeom>
            <a:noFill/>
            <a:ln w="9525" cap="flat" cmpd="sng">
              <a:solidFill>
                <a:srgbClr val="44546A"/>
              </a:solidFill>
              <a:prstDash val="solid"/>
              <a:round/>
              <a:headEnd type="none" w="med" len="med"/>
              <a:tailEnd type="none" w="med" len="med"/>
            </a:ln>
          </p:spPr>
        </p:cxnSp>
        <p:cxnSp>
          <p:nvCxnSpPr>
            <p:cNvPr id="481" name="Google Shape;481;p37"/>
            <p:cNvCxnSpPr>
              <a:endCxn id="475" idx="3"/>
            </p:cNvCxnSpPr>
            <p:nvPr/>
          </p:nvCxnSpPr>
          <p:spPr>
            <a:xfrm flipH="1">
              <a:off x="5686275" y="2171354"/>
              <a:ext cx="137100" cy="343500"/>
            </a:xfrm>
            <a:prstGeom prst="straightConnector1">
              <a:avLst/>
            </a:prstGeom>
            <a:noFill/>
            <a:ln w="9525" cap="flat" cmpd="sng">
              <a:solidFill>
                <a:srgbClr val="44546A"/>
              </a:solidFill>
              <a:prstDash val="solid"/>
              <a:round/>
              <a:headEnd type="none" w="med" len="med"/>
              <a:tailEnd type="none" w="med" len="med"/>
            </a:ln>
          </p:spPr>
        </p:cxnSp>
        <p:cxnSp>
          <p:nvCxnSpPr>
            <p:cNvPr id="482" name="Google Shape;482;p37"/>
            <p:cNvCxnSpPr>
              <a:stCxn id="473" idx="3"/>
              <a:endCxn id="474" idx="1"/>
            </p:cNvCxnSpPr>
            <p:nvPr/>
          </p:nvCxnSpPr>
          <p:spPr>
            <a:xfrm>
              <a:off x="5879227" y="2115262"/>
              <a:ext cx="81900" cy="227700"/>
            </a:xfrm>
            <a:prstGeom prst="straightConnector1">
              <a:avLst/>
            </a:prstGeom>
            <a:noFill/>
            <a:ln w="9525" cap="flat" cmpd="sng">
              <a:solidFill>
                <a:srgbClr val="44546A"/>
              </a:solidFill>
              <a:prstDash val="solid"/>
              <a:round/>
              <a:headEnd type="none" w="med" len="med"/>
              <a:tailEnd type="none" w="med" len="med"/>
            </a:ln>
          </p:spPr>
        </p:cxnSp>
        <p:cxnSp>
          <p:nvCxnSpPr>
            <p:cNvPr id="483" name="Google Shape;483;p37"/>
            <p:cNvCxnSpPr>
              <a:stCxn id="475" idx="3"/>
              <a:endCxn id="474" idx="1"/>
            </p:cNvCxnSpPr>
            <p:nvPr/>
          </p:nvCxnSpPr>
          <p:spPr>
            <a:xfrm rot="10800000" flipH="1">
              <a:off x="5686275" y="2342954"/>
              <a:ext cx="274800" cy="171900"/>
            </a:xfrm>
            <a:prstGeom prst="straightConnector1">
              <a:avLst/>
            </a:prstGeom>
            <a:noFill/>
            <a:ln w="9525" cap="flat" cmpd="sng">
              <a:solidFill>
                <a:srgbClr val="44546A"/>
              </a:solidFill>
              <a:prstDash val="solid"/>
              <a:round/>
              <a:headEnd type="none" w="med" len="med"/>
              <a:tailEnd type="none" w="med" len="med"/>
            </a:ln>
          </p:spPr>
        </p:cxnSp>
        <p:sp>
          <p:nvSpPr>
            <p:cNvPr id="484" name="Google Shape;484;p37"/>
            <p:cNvSpPr/>
            <p:nvPr/>
          </p:nvSpPr>
          <p:spPr>
            <a:xfrm rot="-5400000">
              <a:off x="6460730" y="2775656"/>
              <a:ext cx="355777" cy="415109"/>
            </a:xfrm>
            <a:prstGeom prst="flowChartMagneticDrum">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rot="-5400000">
              <a:off x="6771644" y="2886133"/>
              <a:ext cx="355777" cy="415109"/>
            </a:xfrm>
            <a:prstGeom prst="flowChartMagneticDrum">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rot="-5400000">
              <a:off x="6568176" y="3032582"/>
              <a:ext cx="355777" cy="415109"/>
            </a:xfrm>
            <a:prstGeom prst="flowChartMagneticDrum">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rot="10800000">
              <a:off x="8050618" y="2440953"/>
              <a:ext cx="146700" cy="1467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rot="10800000">
              <a:off x="7490651" y="2587558"/>
              <a:ext cx="146700" cy="1467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rot="10800000">
              <a:off x="7236660" y="2288754"/>
              <a:ext cx="146700" cy="1467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rot="10800000">
              <a:off x="7743798" y="2063307"/>
              <a:ext cx="146700" cy="1467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rot="10800000">
              <a:off x="8308075" y="2142200"/>
              <a:ext cx="146700" cy="146700"/>
            </a:xfrm>
            <a:prstGeom prst="rect">
              <a:avLst/>
            </a:prstGeom>
            <a:solidFill>
              <a:srgbClr val="E7E6E6"/>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 name="Google Shape;492;p37"/>
            <p:cNvCxnSpPr>
              <a:stCxn id="491" idx="3"/>
              <a:endCxn id="487" idx="1"/>
            </p:cNvCxnSpPr>
            <p:nvPr/>
          </p:nvCxnSpPr>
          <p:spPr>
            <a:xfrm flipH="1">
              <a:off x="8197375" y="2215550"/>
              <a:ext cx="110700" cy="298800"/>
            </a:xfrm>
            <a:prstGeom prst="straightConnector1">
              <a:avLst/>
            </a:prstGeom>
            <a:noFill/>
            <a:ln w="9525" cap="flat" cmpd="sng">
              <a:solidFill>
                <a:srgbClr val="000000"/>
              </a:solidFill>
              <a:prstDash val="solid"/>
              <a:round/>
              <a:headEnd type="none" w="med" len="med"/>
              <a:tailEnd type="none" w="med" len="med"/>
            </a:ln>
          </p:spPr>
        </p:cxnSp>
        <p:cxnSp>
          <p:nvCxnSpPr>
            <p:cNvPr id="493" name="Google Shape;493;p37"/>
            <p:cNvCxnSpPr>
              <a:stCxn id="491" idx="3"/>
              <a:endCxn id="490" idx="1"/>
            </p:cNvCxnSpPr>
            <p:nvPr/>
          </p:nvCxnSpPr>
          <p:spPr>
            <a:xfrm rot="10800000">
              <a:off x="7890475" y="2136650"/>
              <a:ext cx="417600" cy="78900"/>
            </a:xfrm>
            <a:prstGeom prst="straightConnector1">
              <a:avLst/>
            </a:prstGeom>
            <a:noFill/>
            <a:ln w="9525" cap="flat" cmpd="sng">
              <a:solidFill>
                <a:srgbClr val="000000"/>
              </a:solidFill>
              <a:prstDash val="solid"/>
              <a:round/>
              <a:headEnd type="none" w="med" len="med"/>
              <a:tailEnd type="none" w="med" len="med"/>
            </a:ln>
          </p:spPr>
        </p:cxnSp>
        <p:cxnSp>
          <p:nvCxnSpPr>
            <p:cNvPr id="494" name="Google Shape;494;p37"/>
            <p:cNvCxnSpPr>
              <a:stCxn id="487" idx="2"/>
              <a:endCxn id="490" idx="1"/>
            </p:cNvCxnSpPr>
            <p:nvPr/>
          </p:nvCxnSpPr>
          <p:spPr>
            <a:xfrm rot="10800000">
              <a:off x="7890568" y="2136753"/>
              <a:ext cx="233400" cy="304200"/>
            </a:xfrm>
            <a:prstGeom prst="straightConnector1">
              <a:avLst/>
            </a:prstGeom>
            <a:noFill/>
            <a:ln w="9525" cap="flat" cmpd="sng">
              <a:solidFill>
                <a:srgbClr val="000000"/>
              </a:solidFill>
              <a:prstDash val="solid"/>
              <a:round/>
              <a:headEnd type="none" w="med" len="med"/>
              <a:tailEnd type="none" w="med" len="med"/>
            </a:ln>
          </p:spPr>
        </p:cxnSp>
        <p:cxnSp>
          <p:nvCxnSpPr>
            <p:cNvPr id="495" name="Google Shape;495;p37"/>
            <p:cNvCxnSpPr>
              <a:endCxn id="488" idx="1"/>
            </p:cNvCxnSpPr>
            <p:nvPr/>
          </p:nvCxnSpPr>
          <p:spPr>
            <a:xfrm flipH="1">
              <a:off x="7637351" y="2514208"/>
              <a:ext cx="413400" cy="146700"/>
            </a:xfrm>
            <a:prstGeom prst="straightConnector1">
              <a:avLst/>
            </a:prstGeom>
            <a:noFill/>
            <a:ln w="9525" cap="flat" cmpd="sng">
              <a:solidFill>
                <a:srgbClr val="000000"/>
              </a:solidFill>
              <a:prstDash val="solid"/>
              <a:round/>
              <a:headEnd type="none" w="med" len="med"/>
              <a:tailEnd type="none" w="med" len="med"/>
            </a:ln>
          </p:spPr>
        </p:cxnSp>
        <p:cxnSp>
          <p:nvCxnSpPr>
            <p:cNvPr id="496" name="Google Shape;496;p37"/>
            <p:cNvCxnSpPr>
              <a:endCxn id="490" idx="3"/>
            </p:cNvCxnSpPr>
            <p:nvPr/>
          </p:nvCxnSpPr>
          <p:spPr>
            <a:xfrm rot="10800000" flipH="1">
              <a:off x="7564098" y="2136657"/>
              <a:ext cx="179700" cy="450900"/>
            </a:xfrm>
            <a:prstGeom prst="straightConnector1">
              <a:avLst/>
            </a:prstGeom>
            <a:noFill/>
            <a:ln w="9525" cap="flat" cmpd="sng">
              <a:solidFill>
                <a:srgbClr val="000000"/>
              </a:solidFill>
              <a:prstDash val="solid"/>
              <a:round/>
              <a:headEnd type="none" w="med" len="med"/>
              <a:tailEnd type="none" w="med" len="med"/>
            </a:ln>
          </p:spPr>
        </p:cxnSp>
        <p:cxnSp>
          <p:nvCxnSpPr>
            <p:cNvPr id="497" name="Google Shape;497;p37"/>
            <p:cNvCxnSpPr>
              <a:stCxn id="488" idx="3"/>
              <a:endCxn id="489" idx="1"/>
            </p:cNvCxnSpPr>
            <p:nvPr/>
          </p:nvCxnSpPr>
          <p:spPr>
            <a:xfrm rot="10800000">
              <a:off x="7383251" y="2362108"/>
              <a:ext cx="107400" cy="298800"/>
            </a:xfrm>
            <a:prstGeom prst="straightConnector1">
              <a:avLst/>
            </a:prstGeom>
            <a:noFill/>
            <a:ln w="9525" cap="flat" cmpd="sng">
              <a:solidFill>
                <a:srgbClr val="000000"/>
              </a:solidFill>
              <a:prstDash val="solid"/>
              <a:round/>
              <a:headEnd type="none" w="med" len="med"/>
              <a:tailEnd type="none" w="med" len="med"/>
            </a:ln>
          </p:spPr>
        </p:cxnSp>
        <p:cxnSp>
          <p:nvCxnSpPr>
            <p:cNvPr id="498" name="Google Shape;498;p37"/>
            <p:cNvCxnSpPr>
              <a:stCxn id="490" idx="3"/>
              <a:endCxn id="489" idx="1"/>
            </p:cNvCxnSpPr>
            <p:nvPr/>
          </p:nvCxnSpPr>
          <p:spPr>
            <a:xfrm flipH="1">
              <a:off x="7383498" y="2136657"/>
              <a:ext cx="360300" cy="225300"/>
            </a:xfrm>
            <a:prstGeom prst="straightConnector1">
              <a:avLst/>
            </a:prstGeom>
            <a:noFill/>
            <a:ln w="9525" cap="flat" cmpd="sng">
              <a:solidFill>
                <a:srgbClr val="000000"/>
              </a:solidFill>
              <a:prstDash val="solid"/>
              <a:round/>
              <a:headEnd type="none" w="med" len="med"/>
              <a:tailEnd type="none" w="med" len="med"/>
            </a:ln>
          </p:spPr>
        </p:cxnSp>
        <p:sp>
          <p:nvSpPr>
            <p:cNvPr id="499" name="Google Shape;499;p37"/>
            <p:cNvSpPr/>
            <p:nvPr/>
          </p:nvSpPr>
          <p:spPr>
            <a:xfrm rot="-5400000">
              <a:off x="6743253" y="1637634"/>
              <a:ext cx="319497" cy="372778"/>
            </a:xfrm>
            <a:prstGeom prst="flowChartMagneticDrum">
              <a:avLst/>
            </a:prstGeom>
            <a:solidFill>
              <a:srgbClr val="E7E6E6"/>
            </a:solidFill>
            <a:ln w="19050" cap="flat" cmpd="sng">
              <a:solidFill>
                <a:srgbClr val="5B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rot="-5400000">
              <a:off x="6560533" y="1769150"/>
              <a:ext cx="319497" cy="372778"/>
            </a:xfrm>
            <a:prstGeom prst="flowChartMagneticDrum">
              <a:avLst/>
            </a:prstGeom>
            <a:solidFill>
              <a:srgbClr val="E7E6E6"/>
            </a:solidFill>
            <a:ln w="19050" cap="flat" cmpd="sng">
              <a:solidFill>
                <a:srgbClr val="5B9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1" name="Google Shape;501;p37"/>
            <p:cNvPicPr preferRelativeResize="0"/>
            <p:nvPr/>
          </p:nvPicPr>
          <p:blipFill>
            <a:blip r:embed="rId3">
              <a:alphaModFix/>
            </a:blip>
            <a:stretch>
              <a:fillRect/>
            </a:stretch>
          </p:blipFill>
          <p:spPr>
            <a:xfrm>
              <a:off x="7322798" y="360672"/>
              <a:ext cx="662325" cy="661728"/>
            </a:xfrm>
            <a:prstGeom prst="rect">
              <a:avLst/>
            </a:prstGeom>
            <a:noFill/>
            <a:ln>
              <a:noFill/>
            </a:ln>
          </p:spPr>
        </p:pic>
        <p:pic>
          <p:nvPicPr>
            <p:cNvPr id="502" name="Google Shape;502;p37"/>
            <p:cNvPicPr preferRelativeResize="0"/>
            <p:nvPr/>
          </p:nvPicPr>
          <p:blipFill>
            <a:blip r:embed="rId3">
              <a:alphaModFix/>
            </a:blip>
            <a:stretch>
              <a:fillRect/>
            </a:stretch>
          </p:blipFill>
          <p:spPr>
            <a:xfrm>
              <a:off x="7743798" y="3701797"/>
              <a:ext cx="662325" cy="661728"/>
            </a:xfrm>
            <a:prstGeom prst="rect">
              <a:avLst/>
            </a:prstGeom>
            <a:noFill/>
            <a:ln>
              <a:noFill/>
            </a:ln>
          </p:spPr>
        </p:pic>
        <p:pic>
          <p:nvPicPr>
            <p:cNvPr id="503" name="Google Shape;503;p37"/>
            <p:cNvPicPr preferRelativeResize="0"/>
            <p:nvPr/>
          </p:nvPicPr>
          <p:blipFill>
            <a:blip r:embed="rId3">
              <a:alphaModFix/>
            </a:blip>
            <a:stretch>
              <a:fillRect/>
            </a:stretch>
          </p:blipFill>
          <p:spPr>
            <a:xfrm>
              <a:off x="5023961" y="3958634"/>
              <a:ext cx="662325" cy="661728"/>
            </a:xfrm>
            <a:prstGeom prst="rect">
              <a:avLst/>
            </a:prstGeom>
            <a:noFill/>
            <a:ln>
              <a:noFill/>
            </a:ln>
          </p:spPr>
        </p:pic>
        <p:cxnSp>
          <p:nvCxnSpPr>
            <p:cNvPr id="504" name="Google Shape;504;p37"/>
            <p:cNvCxnSpPr>
              <a:stCxn id="484" idx="0"/>
              <a:endCxn id="503" idx="0"/>
            </p:cNvCxnSpPr>
            <p:nvPr/>
          </p:nvCxnSpPr>
          <p:spPr>
            <a:xfrm flipH="1">
              <a:off x="5355263" y="2983210"/>
              <a:ext cx="1075800" cy="975300"/>
            </a:xfrm>
            <a:prstGeom prst="straightConnector1">
              <a:avLst/>
            </a:prstGeom>
            <a:noFill/>
            <a:ln w="9525" cap="flat" cmpd="sng">
              <a:solidFill>
                <a:srgbClr val="44546A"/>
              </a:solidFill>
              <a:prstDash val="solid"/>
              <a:round/>
              <a:headEnd type="none" w="med" len="med"/>
              <a:tailEnd type="triangle" w="med" len="med"/>
            </a:ln>
          </p:spPr>
        </p:cxnSp>
        <p:cxnSp>
          <p:nvCxnSpPr>
            <p:cNvPr id="505" name="Google Shape;505;p37"/>
            <p:cNvCxnSpPr>
              <a:stCxn id="501" idx="1"/>
              <a:endCxn id="499" idx="4"/>
            </p:cNvCxnSpPr>
            <p:nvPr/>
          </p:nvCxnSpPr>
          <p:spPr>
            <a:xfrm flipH="1">
              <a:off x="6903098" y="691535"/>
              <a:ext cx="419700" cy="972600"/>
            </a:xfrm>
            <a:prstGeom prst="straightConnector1">
              <a:avLst/>
            </a:prstGeom>
            <a:noFill/>
            <a:ln w="9525" cap="flat" cmpd="sng">
              <a:solidFill>
                <a:srgbClr val="44546A"/>
              </a:solidFill>
              <a:prstDash val="solid"/>
              <a:round/>
              <a:headEnd type="none" w="med" len="med"/>
              <a:tailEnd type="triangle" w="med" len="med"/>
            </a:ln>
          </p:spPr>
        </p:cxnSp>
        <p:cxnSp>
          <p:nvCxnSpPr>
            <p:cNvPr id="506" name="Google Shape;506;p37"/>
            <p:cNvCxnSpPr>
              <a:stCxn id="485" idx="2"/>
              <a:endCxn id="502" idx="1"/>
            </p:cNvCxnSpPr>
            <p:nvPr/>
          </p:nvCxnSpPr>
          <p:spPr>
            <a:xfrm>
              <a:off x="7157087" y="3093688"/>
              <a:ext cx="586800" cy="939000"/>
            </a:xfrm>
            <a:prstGeom prst="straightConnector1">
              <a:avLst/>
            </a:prstGeom>
            <a:noFill/>
            <a:ln w="9525" cap="flat" cmpd="sng">
              <a:solidFill>
                <a:srgbClr val="44546A"/>
              </a:solidFill>
              <a:prstDash val="solid"/>
              <a:round/>
              <a:headEnd type="none" w="med" len="med"/>
              <a:tailEnd type="triangle" w="med" len="med"/>
            </a:ln>
          </p:spPr>
        </p:cxnSp>
        <p:cxnSp>
          <p:nvCxnSpPr>
            <p:cNvPr id="507" name="Google Shape;507;p37"/>
            <p:cNvCxnSpPr>
              <a:stCxn id="502" idx="1"/>
              <a:endCxn id="485" idx="2"/>
            </p:cNvCxnSpPr>
            <p:nvPr/>
          </p:nvCxnSpPr>
          <p:spPr>
            <a:xfrm rot="10800000">
              <a:off x="7156998" y="3093660"/>
              <a:ext cx="586800" cy="939000"/>
            </a:xfrm>
            <a:prstGeom prst="straightConnector1">
              <a:avLst/>
            </a:prstGeom>
            <a:noFill/>
            <a:ln w="9525" cap="flat" cmpd="sng">
              <a:solidFill>
                <a:srgbClr val="44546A"/>
              </a:solidFill>
              <a:prstDash val="solid"/>
              <a:round/>
              <a:headEnd type="none" w="med" len="med"/>
              <a:tailEnd type="triangle" w="med" len="med"/>
            </a:ln>
          </p:spPr>
        </p:cxn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BF3D8-B3C5-55F8-7B3A-3851CC7C18D7}"/>
              </a:ext>
            </a:extLst>
          </p:cNvPr>
          <p:cNvSpPr>
            <a:spLocks noGrp="1"/>
          </p:cNvSpPr>
          <p:nvPr>
            <p:ph type="title"/>
          </p:nvPr>
        </p:nvSpPr>
        <p:spPr/>
        <p:txBody>
          <a:bodyPr/>
          <a:lstStyle/>
          <a:p>
            <a:r>
              <a:rPr lang="en-US" dirty="0"/>
              <a:t>Cloud Computing</a:t>
            </a:r>
          </a:p>
        </p:txBody>
      </p:sp>
      <p:sp>
        <p:nvSpPr>
          <p:cNvPr id="3" name="Text Placeholder 2">
            <a:extLst>
              <a:ext uri="{FF2B5EF4-FFF2-40B4-BE49-F238E27FC236}">
                <a16:creationId xmlns:a16="http://schemas.microsoft.com/office/drawing/2014/main" id="{8A7421E2-F11D-517E-2EB8-F0A4837C2247}"/>
              </a:ext>
            </a:extLst>
          </p:cNvPr>
          <p:cNvSpPr>
            <a:spLocks noGrp="1"/>
          </p:cNvSpPr>
          <p:nvPr>
            <p:ph type="body" idx="1"/>
          </p:nvPr>
        </p:nvSpPr>
        <p:spPr>
          <a:xfrm>
            <a:off x="838200" y="1825625"/>
            <a:ext cx="7071360" cy="4163129"/>
          </a:xfrm>
        </p:spPr>
        <p:txBody>
          <a:bodyPr>
            <a:normAutofit fontScale="92500"/>
          </a:bodyPr>
          <a:lstStyle/>
          <a:p>
            <a:r>
              <a:rPr lang="en-US" dirty="0"/>
              <a:t>CURC supports AWS, Azure, and GCP </a:t>
            </a:r>
          </a:p>
          <a:p>
            <a:pPr lvl="1"/>
            <a:r>
              <a:rPr lang="en-US" dirty="0"/>
              <a:t>For use cases not well-supported by HPC</a:t>
            </a:r>
          </a:p>
          <a:p>
            <a:pPr lvl="1"/>
            <a:r>
              <a:rPr lang="en-US" i="1" dirty="0"/>
              <a:t>Note: RMACC users are not eligible for CURC’s commercial cloud support ( use Jetream2!)</a:t>
            </a:r>
          </a:p>
          <a:p>
            <a:r>
              <a:rPr lang="en-US" dirty="0">
                <a:solidFill>
                  <a:schemeClr val="tx1"/>
                </a:solidFill>
              </a:rPr>
              <a:t>Can be used as an alternative to HPC</a:t>
            </a:r>
            <a:endParaRPr lang="en-US" dirty="0"/>
          </a:p>
          <a:p>
            <a:r>
              <a:rPr lang="en-US" dirty="0"/>
              <a:t>Can be used to enhance HPC</a:t>
            </a:r>
          </a:p>
          <a:p>
            <a:pPr lvl="1"/>
            <a:r>
              <a:rPr lang="en-US" dirty="0"/>
              <a:t>Automatic job submission, high availability, etc.</a:t>
            </a:r>
            <a:endParaRPr lang="en-US" sz="1400" dirty="0">
              <a:solidFill>
                <a:schemeClr val="tx1"/>
              </a:solidFill>
            </a:endParaRPr>
          </a:p>
          <a:p>
            <a:pPr marL="114300" indent="0">
              <a:buNone/>
            </a:pPr>
            <a:endParaRPr lang="en-US" sz="1400" dirty="0">
              <a:solidFill>
                <a:schemeClr val="tx1"/>
              </a:solidFill>
            </a:endParaRPr>
          </a:p>
          <a:p>
            <a:pPr marL="114300" indent="0">
              <a:buNone/>
            </a:pPr>
            <a:endParaRPr lang="en-US" sz="1400" dirty="0">
              <a:solidFill>
                <a:schemeClr val="tx1"/>
              </a:solidFill>
            </a:endParaRPr>
          </a:p>
          <a:p>
            <a:pPr marL="114300" indent="0">
              <a:buNone/>
            </a:pPr>
            <a:r>
              <a:rPr lang="en-US" sz="1400" dirty="0">
                <a:solidFill>
                  <a:schemeClr val="tx1"/>
                </a:solidFill>
              </a:rPr>
              <a:t>Request a </a:t>
            </a:r>
            <a:r>
              <a:rPr lang="en-US" sz="1400" dirty="0" err="1">
                <a:solidFill>
                  <a:schemeClr val="tx1"/>
                </a:solidFill>
              </a:rPr>
              <a:t>CUmulus</a:t>
            </a:r>
            <a:r>
              <a:rPr lang="en-US" sz="1400" dirty="0">
                <a:solidFill>
                  <a:schemeClr val="tx1"/>
                </a:solidFill>
              </a:rPr>
              <a:t> application by contacting the RC helpdesk at </a:t>
            </a:r>
            <a:r>
              <a:rPr lang="en-US" sz="1400" dirty="0">
                <a:solidFill>
                  <a:schemeClr val="tx1"/>
                </a:solidFill>
                <a:hlinkClick r:id="rId3"/>
              </a:rPr>
              <a:t>rc-help@colorado.edu</a:t>
            </a:r>
            <a:r>
              <a:rPr lang="en-US" sz="1400" dirty="0">
                <a:solidFill>
                  <a:schemeClr val="tx1"/>
                </a:solidFill>
              </a:rPr>
              <a:t> </a:t>
            </a:r>
            <a:endParaRPr lang="en-US" sz="1400" dirty="0"/>
          </a:p>
        </p:txBody>
      </p:sp>
      <p:sp>
        <p:nvSpPr>
          <p:cNvPr id="4" name="Slide Number Placeholder 3">
            <a:extLst>
              <a:ext uri="{FF2B5EF4-FFF2-40B4-BE49-F238E27FC236}">
                <a16:creationId xmlns:a16="http://schemas.microsoft.com/office/drawing/2014/main" id="{FAEF6E13-315E-C2DC-5ACC-70802B826883}"/>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19</a:t>
            </a:fld>
            <a:endParaRPr lang="en-US"/>
          </a:p>
        </p:txBody>
      </p:sp>
      <p:pic>
        <p:nvPicPr>
          <p:cNvPr id="1026" name="Picture 2" descr="Free Icon | Cloud computing">
            <a:extLst>
              <a:ext uri="{FF2B5EF4-FFF2-40B4-BE49-F238E27FC236}">
                <a16:creationId xmlns:a16="http://schemas.microsoft.com/office/drawing/2014/main" id="{1D8B5981-BF16-C685-EE36-9378FFDC62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84820" y="1825625"/>
            <a:ext cx="3002280" cy="3002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1470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3300"/>
              <a:buFont typeface="Arial Black"/>
              <a:buNone/>
            </a:pPr>
            <a:r>
              <a:rPr lang="en-US"/>
              <a:t>CURC Alpine: New User Seminar</a:t>
            </a:r>
            <a:endParaRPr/>
          </a:p>
        </p:txBody>
      </p:sp>
      <p:sp>
        <p:nvSpPr>
          <p:cNvPr id="103" name="Google Shape;103;p15"/>
          <p:cNvSpPr txBox="1">
            <a:spLocks noGrp="1"/>
          </p:cNvSpPr>
          <p:nvPr>
            <p:ph type="body" idx="1"/>
          </p:nvPr>
        </p:nvSpPr>
        <p:spPr>
          <a:xfrm>
            <a:off x="838200" y="1825625"/>
            <a:ext cx="10515600" cy="4163100"/>
          </a:xfrm>
          <a:prstGeom prst="rect">
            <a:avLst/>
          </a:prstGeom>
          <a:noFill/>
          <a:ln>
            <a:noFill/>
          </a:ln>
        </p:spPr>
        <p:txBody>
          <a:bodyPr spcFirstLastPara="1" wrap="square" lIns="91425" tIns="45700" rIns="91425" bIns="45700" anchor="t" anchorCtr="0">
            <a:normAutofit/>
          </a:bodyPr>
          <a:lstStyle/>
          <a:p>
            <a:pPr marL="177800" lvl="0" indent="0" algn="ctr" rtl="0">
              <a:spcBef>
                <a:spcPts val="0"/>
              </a:spcBef>
              <a:spcAft>
                <a:spcPts val="0"/>
              </a:spcAft>
              <a:buClr>
                <a:schemeClr val="dk1"/>
              </a:buClr>
              <a:buSzPts val="1100"/>
              <a:buFont typeface="Arial"/>
              <a:buNone/>
            </a:pPr>
            <a:endParaRPr sz="2500" dirty="0">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2600" dirty="0">
                <a:latin typeface="Arial"/>
                <a:ea typeface="Arial"/>
                <a:cs typeface="Arial"/>
                <a:sym typeface="Arial"/>
              </a:rPr>
              <a:t>  Instructors: Brandon Reyes, Andy Monaghan</a:t>
            </a:r>
            <a:endParaRPr sz="2600" dirty="0">
              <a:latin typeface="Arial"/>
              <a:ea typeface="Arial"/>
              <a:cs typeface="Arial"/>
              <a:sym typeface="Arial"/>
            </a:endParaRPr>
          </a:p>
          <a:p>
            <a:pPr marL="177800" lvl="0" indent="0" algn="l" rtl="0">
              <a:spcBef>
                <a:spcPts val="800"/>
              </a:spcBef>
              <a:spcAft>
                <a:spcPts val="0"/>
              </a:spcAft>
              <a:buClr>
                <a:schemeClr val="dk1"/>
              </a:buClr>
              <a:buSzPts val="1100"/>
              <a:buFont typeface="Arial"/>
              <a:buNone/>
            </a:pPr>
            <a:endParaRPr sz="2500" dirty="0">
              <a:latin typeface="Arial"/>
              <a:ea typeface="Arial"/>
              <a:cs typeface="Arial"/>
              <a:sym typeface="Arial"/>
            </a:endParaRPr>
          </a:p>
          <a:p>
            <a:pPr marL="177800" lvl="0" indent="-196850" algn="l" rtl="0">
              <a:spcBef>
                <a:spcPts val="800"/>
              </a:spcBef>
              <a:spcAft>
                <a:spcPts val="0"/>
              </a:spcAft>
              <a:buSzPts val="2500"/>
              <a:buFont typeface="Arial"/>
              <a:buChar char="•"/>
            </a:pPr>
            <a:r>
              <a:rPr lang="en-US" sz="2500" dirty="0">
                <a:latin typeface="Arial"/>
                <a:ea typeface="Arial"/>
                <a:cs typeface="Arial"/>
                <a:sym typeface="Arial"/>
              </a:rPr>
              <a:t>Website: </a:t>
            </a:r>
            <a:r>
              <a:rPr lang="en-US" sz="2500" u="sng" dirty="0">
                <a:solidFill>
                  <a:schemeClr val="hlink"/>
                </a:solidFill>
                <a:latin typeface="Arial"/>
                <a:ea typeface="Arial"/>
                <a:cs typeface="Arial"/>
                <a:sym typeface="Arial"/>
                <a:hlinkClick r:id="rId3"/>
              </a:rPr>
              <a:t>www.rc.colorado.edu</a:t>
            </a:r>
            <a:endParaRPr sz="2500" dirty="0">
              <a:solidFill>
                <a:schemeClr val="hlink"/>
              </a:solidFill>
              <a:latin typeface="Arial"/>
              <a:ea typeface="Arial"/>
              <a:cs typeface="Arial"/>
              <a:sym typeface="Arial"/>
            </a:endParaRPr>
          </a:p>
          <a:p>
            <a:pPr marL="177800" indent="-196850">
              <a:spcBef>
                <a:spcPts val="800"/>
              </a:spcBef>
              <a:buSzPts val="2500"/>
              <a:buFont typeface="Arial"/>
              <a:buChar char="•"/>
            </a:pPr>
            <a:r>
              <a:rPr lang="en-US" sz="2500" dirty="0">
                <a:latin typeface="Arial"/>
                <a:ea typeface="Arial"/>
                <a:cs typeface="Arial"/>
                <a:sym typeface="Arial"/>
              </a:rPr>
              <a:t>Documentation: </a:t>
            </a:r>
            <a:r>
              <a:rPr lang="en-US" sz="2500" u="sng" dirty="0">
                <a:solidFill>
                  <a:schemeClr val="hlink"/>
                </a:solidFill>
                <a:latin typeface="Arial"/>
                <a:ea typeface="Arial"/>
                <a:cs typeface="Arial"/>
                <a:sym typeface="Arial"/>
              </a:rPr>
              <a:t>https://</a:t>
            </a:r>
            <a:r>
              <a:rPr lang="en-US" sz="2500" u="sng" dirty="0" err="1">
                <a:solidFill>
                  <a:schemeClr val="hlink"/>
                </a:solidFill>
                <a:latin typeface="Arial"/>
                <a:ea typeface="Arial"/>
                <a:cs typeface="Arial"/>
                <a:sym typeface="Arial"/>
              </a:rPr>
              <a:t>curc.readthedocs.io</a:t>
            </a:r>
            <a:endParaRPr lang="en-US" sz="2500" dirty="0">
              <a:solidFill>
                <a:schemeClr val="hlink"/>
              </a:solidFill>
              <a:latin typeface="Arial"/>
              <a:ea typeface="Arial"/>
              <a:cs typeface="Arial"/>
              <a:sym typeface="Arial"/>
            </a:endParaRPr>
          </a:p>
          <a:p>
            <a:pPr marL="177800" lvl="0" indent="-196850" algn="l" rtl="0">
              <a:spcBef>
                <a:spcPts val="800"/>
              </a:spcBef>
              <a:spcAft>
                <a:spcPts val="0"/>
              </a:spcAft>
              <a:buSzPts val="2500"/>
              <a:buFont typeface="Arial"/>
              <a:buChar char="•"/>
            </a:pPr>
            <a:r>
              <a:rPr lang="en-US" sz="2500" dirty="0">
                <a:latin typeface="Arial"/>
                <a:ea typeface="Arial"/>
                <a:cs typeface="Arial"/>
                <a:sym typeface="Arial"/>
              </a:rPr>
              <a:t>Helpdesk: </a:t>
            </a:r>
            <a:r>
              <a:rPr lang="en-US" sz="2500" u="sng" dirty="0">
                <a:solidFill>
                  <a:schemeClr val="hlink"/>
                </a:solidFill>
                <a:latin typeface="Arial"/>
                <a:ea typeface="Arial"/>
                <a:cs typeface="Arial"/>
                <a:sym typeface="Arial"/>
                <a:hlinkClick r:id="rId4"/>
              </a:rPr>
              <a:t>rc-help@colorado.edu</a:t>
            </a:r>
            <a:endParaRPr sz="2500" dirty="0">
              <a:solidFill>
                <a:schemeClr val="hlink"/>
              </a:solidFill>
              <a:latin typeface="Arial"/>
              <a:ea typeface="Arial"/>
              <a:cs typeface="Arial"/>
              <a:sym typeface="Arial"/>
            </a:endParaRPr>
          </a:p>
          <a:p>
            <a:pPr marL="177800" lvl="0" indent="-196850" algn="l" rtl="0">
              <a:spcBef>
                <a:spcPts val="800"/>
              </a:spcBef>
              <a:spcAft>
                <a:spcPts val="0"/>
              </a:spcAft>
              <a:buSzPts val="2500"/>
              <a:buFont typeface="Arial"/>
              <a:buChar char="•"/>
            </a:pPr>
            <a:endParaRPr lang="en-US" sz="2500" dirty="0">
              <a:latin typeface="Arial"/>
              <a:ea typeface="Arial"/>
              <a:cs typeface="Arial"/>
              <a:sym typeface="Arial"/>
            </a:endParaRPr>
          </a:p>
          <a:p>
            <a:pPr marL="177800" lvl="0" indent="-196850" algn="l" rtl="0">
              <a:spcBef>
                <a:spcPts val="800"/>
              </a:spcBef>
              <a:spcAft>
                <a:spcPts val="0"/>
              </a:spcAft>
              <a:buSzPts val="2500"/>
              <a:buFont typeface="Arial"/>
              <a:buChar char="•"/>
            </a:pPr>
            <a:r>
              <a:rPr lang="en-US" sz="2500" dirty="0">
                <a:latin typeface="Arial"/>
                <a:ea typeface="Arial"/>
                <a:cs typeface="Arial"/>
                <a:sym typeface="Arial"/>
              </a:rPr>
              <a:t>Slides: </a:t>
            </a:r>
            <a:r>
              <a:rPr lang="en-US" sz="2500" dirty="0">
                <a:latin typeface="Arial"/>
                <a:ea typeface="Arial"/>
                <a:cs typeface="Arial"/>
                <a:sym typeface="Arial"/>
                <a:hlinkClick r:id="rId5"/>
              </a:rPr>
              <a:t>https://github.com/ResearchComputing/rmacc_2024</a:t>
            </a:r>
            <a:r>
              <a:rPr lang="en-US" sz="2500" dirty="0">
                <a:latin typeface="Arial"/>
                <a:ea typeface="Arial"/>
                <a:cs typeface="Arial"/>
                <a:sym typeface="Arial"/>
              </a:rPr>
              <a:t> </a:t>
            </a:r>
          </a:p>
          <a:p>
            <a:pPr marL="635000" lvl="1" indent="-196850">
              <a:spcBef>
                <a:spcPts val="800"/>
              </a:spcBef>
              <a:buSzPts val="2500"/>
              <a:buFont typeface="Arial"/>
              <a:buChar char="•"/>
            </a:pPr>
            <a:r>
              <a:rPr lang="en-US" sz="2500" dirty="0"/>
              <a:t>In the directory “</a:t>
            </a:r>
            <a:r>
              <a:rPr lang="en-US" sz="2500" dirty="0" err="1"/>
              <a:t>alpine_new_user_seminar</a:t>
            </a:r>
            <a:r>
              <a:rPr lang="en-US" sz="2500" dirty="0"/>
              <a:t>”</a:t>
            </a:r>
          </a:p>
        </p:txBody>
      </p:sp>
      <p:sp>
        <p:nvSpPr>
          <p:cNvPr id="104" name="Google Shape;104;p15"/>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a:t>
            </a:fld>
            <a:endParaRPr/>
          </a:p>
        </p:txBody>
      </p:sp>
      <p:pic>
        <p:nvPicPr>
          <p:cNvPr id="2" name="Picture 1" descr="A qr code with black squares&#10;&#10;Description automatically generated">
            <a:extLst>
              <a:ext uri="{FF2B5EF4-FFF2-40B4-BE49-F238E27FC236}">
                <a16:creationId xmlns:a16="http://schemas.microsoft.com/office/drawing/2014/main" id="{703AF90A-C6FF-2F38-4DAC-6F91146DD988}"/>
              </a:ext>
            </a:extLst>
          </p:cNvPr>
          <p:cNvPicPr>
            <a:picLocks noChangeAspect="1"/>
          </p:cNvPicPr>
          <p:nvPr/>
        </p:nvPicPr>
        <p:blipFill>
          <a:blip r:embed="rId6"/>
          <a:stretch>
            <a:fillRect/>
          </a:stretch>
        </p:blipFill>
        <p:spPr>
          <a:xfrm>
            <a:off x="8898164" y="1690825"/>
            <a:ext cx="2455636" cy="2485859"/>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3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Accessing Research Computing</a:t>
            </a:r>
            <a:endParaRPr/>
          </a:p>
        </p:txBody>
      </p:sp>
      <p:sp>
        <p:nvSpPr>
          <p:cNvPr id="514" name="Google Shape;514;p38"/>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3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How to Access RC Resources?</a:t>
            </a:r>
            <a:endParaRPr/>
          </a:p>
        </p:txBody>
      </p:sp>
      <p:sp>
        <p:nvSpPr>
          <p:cNvPr id="521" name="Google Shape;521;p39"/>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406400" algn="l" rtl="0">
              <a:lnSpc>
                <a:spcPct val="150000"/>
              </a:lnSpc>
              <a:spcBef>
                <a:spcPts val="1000"/>
              </a:spcBef>
              <a:spcAft>
                <a:spcPts val="0"/>
              </a:spcAft>
              <a:buSzPts val="2800"/>
              <a:buAutoNum type="arabicPeriod"/>
            </a:pPr>
            <a:r>
              <a:rPr lang="en-US" dirty="0"/>
              <a:t>Get an RC account</a:t>
            </a:r>
            <a:endParaRPr dirty="0"/>
          </a:p>
          <a:p>
            <a:pPr marL="457200" lvl="0" indent="-406400" algn="l" rtl="0">
              <a:lnSpc>
                <a:spcPct val="150000"/>
              </a:lnSpc>
              <a:spcBef>
                <a:spcPts val="0"/>
              </a:spcBef>
              <a:spcAft>
                <a:spcPts val="0"/>
              </a:spcAft>
              <a:buSzPts val="2800"/>
              <a:buAutoNum type="arabicPeriod"/>
            </a:pPr>
            <a:r>
              <a:rPr lang="en-US" dirty="0"/>
              <a:t>Set up two-factor authentication with Duo</a:t>
            </a:r>
            <a:endParaRPr dirty="0"/>
          </a:p>
          <a:p>
            <a:pPr marL="457200" lvl="0" indent="-406400" algn="l" rtl="0">
              <a:lnSpc>
                <a:spcPct val="150000"/>
              </a:lnSpc>
              <a:spcBef>
                <a:spcPts val="0"/>
              </a:spcBef>
              <a:spcAft>
                <a:spcPts val="0"/>
              </a:spcAft>
              <a:buSzPts val="2800"/>
              <a:buAutoNum type="arabicPeriod"/>
            </a:pPr>
            <a:r>
              <a:rPr lang="en-US" dirty="0"/>
              <a:t>(Inform us of any specific needs)</a:t>
            </a:r>
            <a:endParaRPr dirty="0"/>
          </a:p>
          <a:p>
            <a:pPr marL="457200" lvl="0" indent="-406400" algn="l" rtl="0">
              <a:lnSpc>
                <a:spcPct val="150000"/>
              </a:lnSpc>
              <a:spcBef>
                <a:spcPts val="0"/>
              </a:spcBef>
              <a:spcAft>
                <a:spcPts val="0"/>
              </a:spcAft>
              <a:buSzPts val="2800"/>
              <a:buAutoNum type="arabicPeriod"/>
            </a:pPr>
            <a:r>
              <a:rPr lang="en-US" dirty="0"/>
              <a:t>Log in</a:t>
            </a:r>
            <a:endParaRPr dirty="0"/>
          </a:p>
          <a:p>
            <a:pPr marL="457200" lvl="0" indent="-406400" algn="l" rtl="0">
              <a:lnSpc>
                <a:spcPct val="150000"/>
              </a:lnSpc>
              <a:spcBef>
                <a:spcPts val="0"/>
              </a:spcBef>
              <a:spcAft>
                <a:spcPts val="0"/>
              </a:spcAft>
              <a:buSzPts val="2800"/>
              <a:buAutoNum type="arabicPeriod"/>
            </a:pPr>
            <a:r>
              <a:rPr lang="en-US" dirty="0"/>
              <a:t>Create greatness! (responsibly)</a:t>
            </a:r>
            <a:endParaRPr dirty="0"/>
          </a:p>
        </p:txBody>
      </p:sp>
      <p:sp>
        <p:nvSpPr>
          <p:cNvPr id="522" name="Google Shape;522;p39"/>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4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Getting an RC Account</a:t>
            </a:r>
            <a:endParaRPr dirty="0"/>
          </a:p>
        </p:txBody>
      </p:sp>
      <p:sp>
        <p:nvSpPr>
          <p:cNvPr id="529" name="Google Shape;529;p40"/>
          <p:cNvSpPr txBox="1">
            <a:spLocks noGrp="1"/>
          </p:cNvSpPr>
          <p:nvPr>
            <p:ph type="body" idx="1"/>
          </p:nvPr>
        </p:nvSpPr>
        <p:spPr>
          <a:xfrm>
            <a:off x="838200" y="1356360"/>
            <a:ext cx="10515600" cy="4632365"/>
          </a:xfrm>
          <a:prstGeom prst="rect">
            <a:avLst/>
          </a:prstGeom>
        </p:spPr>
        <p:txBody>
          <a:bodyPr spcFirstLastPara="1" wrap="square" lIns="91425" tIns="45700" rIns="91425" bIns="45700" anchor="t" anchorCtr="0">
            <a:noAutofit/>
          </a:bodyPr>
          <a:lstStyle/>
          <a:p>
            <a:pPr marL="228600" lvl="0" indent="-218440" algn="l" rtl="0">
              <a:spcBef>
                <a:spcPts val="800"/>
              </a:spcBef>
              <a:spcAft>
                <a:spcPts val="0"/>
              </a:spcAft>
              <a:buSzPts val="1800"/>
              <a:buFont typeface="Helvetica Neue"/>
              <a:buChar char="•"/>
            </a:pPr>
            <a:r>
              <a:rPr lang="en-US" sz="1400" b="1" dirty="0"/>
              <a:t>University of Colorado, Boulder users and affiliates:</a:t>
            </a:r>
            <a:endParaRPr sz="1400" b="1" dirty="0"/>
          </a:p>
          <a:p>
            <a:pPr marL="685800" lvl="1" indent="-228600" algn="l" rtl="0">
              <a:spcBef>
                <a:spcPts val="1000"/>
              </a:spcBef>
              <a:spcAft>
                <a:spcPts val="0"/>
              </a:spcAft>
              <a:buSzPts val="1800"/>
              <a:buFont typeface="Helvetica Neue"/>
              <a:buChar char="•"/>
            </a:pPr>
            <a:r>
              <a:rPr lang="en-US" sz="1400" dirty="0"/>
              <a:t>Request an account through the RC Account request portal</a:t>
            </a:r>
            <a:endParaRPr sz="1400" dirty="0"/>
          </a:p>
          <a:p>
            <a:pPr marL="685800" lvl="1" indent="-236219" algn="l" rtl="0">
              <a:spcBef>
                <a:spcPts val="500"/>
              </a:spcBef>
              <a:spcAft>
                <a:spcPts val="0"/>
              </a:spcAft>
              <a:buSzPts val="1800"/>
              <a:buFont typeface="Helvetica Neue"/>
              <a:buChar char="•"/>
            </a:pPr>
            <a:r>
              <a:rPr lang="en-US" sz="1400" u="sng" dirty="0">
                <a:solidFill>
                  <a:schemeClr val="hlink"/>
                </a:solidFill>
                <a:hlinkClick r:id="rId3"/>
              </a:rPr>
              <a:t>https://rcamp.rc.colorado.edu/accounts/account-request/create/organization</a:t>
            </a:r>
            <a:r>
              <a:rPr lang="en-US" sz="1400" dirty="0"/>
              <a:t> </a:t>
            </a:r>
            <a:endParaRPr sz="1400" dirty="0"/>
          </a:p>
          <a:p>
            <a:pPr marL="228600" lvl="0" indent="-218440" algn="l" rtl="0">
              <a:spcBef>
                <a:spcPts val="1000"/>
              </a:spcBef>
              <a:spcAft>
                <a:spcPts val="0"/>
              </a:spcAft>
              <a:buSzPts val="1800"/>
              <a:buFont typeface="Helvetica Neue"/>
              <a:buChar char="•"/>
            </a:pPr>
            <a:r>
              <a:rPr lang="en-US" sz="1400" b="1" dirty="0"/>
              <a:t>Colorado State University users:</a:t>
            </a:r>
            <a:endParaRPr sz="1400" b="1" dirty="0"/>
          </a:p>
          <a:p>
            <a:pPr marL="685800" lvl="1" indent="-236219" algn="l" rtl="0">
              <a:spcBef>
                <a:spcPts val="500"/>
              </a:spcBef>
              <a:spcAft>
                <a:spcPts val="0"/>
              </a:spcAft>
              <a:buSzPts val="1800"/>
              <a:buFont typeface="Helvetica Neue"/>
              <a:buChar char="•"/>
            </a:pPr>
            <a:r>
              <a:rPr lang="en-US" sz="1400" dirty="0"/>
              <a:t>Request an CSU </a:t>
            </a:r>
            <a:r>
              <a:rPr lang="en-US" sz="1400" dirty="0" err="1"/>
              <a:t>eID</a:t>
            </a:r>
            <a:r>
              <a:rPr lang="en-US" sz="1400" dirty="0"/>
              <a:t> if you don’t have one</a:t>
            </a:r>
            <a:endParaRPr sz="1400" dirty="0"/>
          </a:p>
          <a:p>
            <a:pPr marL="685800" lvl="1" indent="-236219" algn="l" rtl="0">
              <a:spcBef>
                <a:spcPts val="500"/>
              </a:spcBef>
              <a:spcAft>
                <a:spcPts val="0"/>
              </a:spcAft>
              <a:buSzPts val="1800"/>
              <a:buFont typeface="Helvetica Neue"/>
              <a:buChar char="•"/>
            </a:pPr>
            <a:r>
              <a:rPr lang="en-US" sz="1400" dirty="0"/>
              <a:t>Fill out account application form</a:t>
            </a:r>
            <a:endParaRPr sz="1400" dirty="0"/>
          </a:p>
          <a:p>
            <a:pPr marL="685800" lvl="1" indent="-236219" algn="l" rtl="0">
              <a:spcBef>
                <a:spcPts val="500"/>
              </a:spcBef>
              <a:spcAft>
                <a:spcPts val="0"/>
              </a:spcAft>
              <a:buSzPts val="1800"/>
              <a:buFont typeface="Helvetica Neue"/>
              <a:buChar char="•"/>
            </a:pPr>
            <a:r>
              <a:rPr lang="en-US" sz="1400" dirty="0"/>
              <a:t>Duo authentication</a:t>
            </a:r>
            <a:endParaRPr sz="1400" dirty="0"/>
          </a:p>
          <a:p>
            <a:pPr marL="685800" lvl="1" indent="-236219" algn="l" rtl="0">
              <a:spcBef>
                <a:spcPts val="500"/>
              </a:spcBef>
              <a:spcAft>
                <a:spcPts val="0"/>
              </a:spcAft>
              <a:buSzPts val="1800"/>
              <a:buFont typeface="Helvetica Neue"/>
              <a:buChar char="•"/>
            </a:pPr>
            <a:r>
              <a:rPr lang="en-US" sz="1400" u="sng" dirty="0">
                <a:solidFill>
                  <a:schemeClr val="hlink"/>
                </a:solidFill>
                <a:hlinkClick r:id="rId4"/>
              </a:rPr>
              <a:t>https://it.colostate.edu/research-computing-and-cyberinfrastructure/compute/get-started-with-alpine/</a:t>
            </a:r>
            <a:endParaRPr lang="en-US" sz="1400" u="sng" dirty="0">
              <a:solidFill>
                <a:schemeClr val="hlink"/>
              </a:solidFill>
            </a:endParaRPr>
          </a:p>
          <a:p>
            <a:pPr marL="228600" indent="-236219">
              <a:spcBef>
                <a:spcPts val="500"/>
              </a:spcBef>
            </a:pPr>
            <a:r>
              <a:rPr lang="en-US" sz="1400" b="1" dirty="0">
                <a:solidFill>
                  <a:schemeClr val="tx1"/>
                </a:solidFill>
              </a:rPr>
              <a:t>CU Anschutz Users: </a:t>
            </a:r>
          </a:p>
          <a:p>
            <a:pPr marL="685800" lvl="1" indent="-236219"/>
            <a:r>
              <a:rPr lang="en-US" sz="1400" dirty="0"/>
              <a:t>Create an </a:t>
            </a:r>
            <a:r>
              <a:rPr lang="en-US" sz="1400" dirty="0">
                <a:hlinkClick r:id="rId5"/>
              </a:rPr>
              <a:t>ACCESS-CI</a:t>
            </a:r>
            <a:r>
              <a:rPr lang="en-US" sz="1400" dirty="0"/>
              <a:t> Account in the ACCESS user portal</a:t>
            </a:r>
            <a:endParaRPr lang="en-US" sz="1400" dirty="0">
              <a:solidFill>
                <a:schemeClr val="tx1"/>
              </a:solidFill>
            </a:endParaRPr>
          </a:p>
          <a:p>
            <a:pPr marL="685800" lvl="1" indent="-236219"/>
            <a:r>
              <a:rPr lang="en-US" sz="1400" dirty="0">
                <a:solidFill>
                  <a:schemeClr val="tx1"/>
                </a:solidFill>
              </a:rPr>
              <a:t>Reach out to </a:t>
            </a:r>
            <a:r>
              <a:rPr lang="en-US" sz="1400" dirty="0">
                <a:solidFill>
                  <a:schemeClr val="tx1"/>
                </a:solidFill>
                <a:hlinkClick r:id="rId6"/>
              </a:rPr>
              <a:t>hpcsupport@cuanschutz.edu</a:t>
            </a:r>
            <a:r>
              <a:rPr lang="en-US" sz="1400" dirty="0">
                <a:solidFill>
                  <a:schemeClr val="tx1"/>
                </a:solidFill>
              </a:rPr>
              <a:t> to receive and sign the End-User Agreement</a:t>
            </a:r>
          </a:p>
          <a:p>
            <a:pPr marL="228600" indent="-236219">
              <a:spcBef>
                <a:spcPts val="500"/>
              </a:spcBef>
            </a:pPr>
            <a:r>
              <a:rPr lang="en-US" sz="1400" b="1" dirty="0"/>
              <a:t>RMACC Users:</a:t>
            </a:r>
            <a:endParaRPr sz="1400" b="1" dirty="0"/>
          </a:p>
          <a:p>
            <a:pPr marL="685800" lvl="1" indent="-236219" algn="l" rtl="0">
              <a:spcBef>
                <a:spcPts val="500"/>
              </a:spcBef>
              <a:spcAft>
                <a:spcPts val="0"/>
              </a:spcAft>
              <a:buSzPts val="1800"/>
              <a:buFont typeface="Helvetica Neue"/>
              <a:buChar char="•"/>
            </a:pPr>
            <a:r>
              <a:rPr lang="en-US" sz="1400" dirty="0"/>
              <a:t>Create an </a:t>
            </a:r>
            <a:r>
              <a:rPr lang="en-US" sz="1400" dirty="0">
                <a:hlinkClick r:id="rId5"/>
              </a:rPr>
              <a:t>ACCESS-CI</a:t>
            </a:r>
            <a:r>
              <a:rPr lang="en-US" sz="1400" dirty="0"/>
              <a:t> Account in the ACCESS user portal</a:t>
            </a:r>
          </a:p>
          <a:p>
            <a:pPr marL="685800" lvl="1" indent="-236219" algn="l" rtl="0">
              <a:spcBef>
                <a:spcPts val="500"/>
              </a:spcBef>
              <a:spcAft>
                <a:spcPts val="0"/>
              </a:spcAft>
              <a:buSzPts val="1800"/>
              <a:buFont typeface="Helvetica Neue"/>
              <a:buChar char="•"/>
            </a:pPr>
            <a:r>
              <a:rPr lang="en-US" sz="1400" dirty="0"/>
              <a:t>Email us at </a:t>
            </a:r>
            <a:r>
              <a:rPr lang="en-US" sz="1400" dirty="0">
                <a:hlinkClick r:id="rId7"/>
              </a:rPr>
              <a:t>rc-help@colorado.edu</a:t>
            </a:r>
            <a:r>
              <a:rPr lang="en-US" sz="1400" dirty="0"/>
              <a:t> and request an account. Please include the following information: your ACCESS username, your institutional affiliation, your role, your department, your first and last name, your preferred email address for communication</a:t>
            </a:r>
          </a:p>
          <a:p>
            <a:pPr marL="685800" lvl="1" indent="-236219" algn="l" rtl="0">
              <a:spcBef>
                <a:spcPts val="500"/>
              </a:spcBef>
              <a:spcAft>
                <a:spcPts val="0"/>
              </a:spcAft>
              <a:buSzPts val="1800"/>
              <a:buFont typeface="Helvetica Neue"/>
              <a:buChar char="•"/>
            </a:pPr>
            <a:endParaRPr lang="en-US" sz="1400" dirty="0"/>
          </a:p>
          <a:p>
            <a:pPr marL="0" indent="0">
              <a:spcBef>
                <a:spcPts val="500"/>
              </a:spcBef>
              <a:buNone/>
            </a:pPr>
            <a:r>
              <a:rPr lang="en-US" sz="1800" b="1" dirty="0">
                <a:solidFill>
                  <a:srgbClr val="FF0000"/>
                </a:solidFill>
              </a:rPr>
              <a:t>If you do not have an account yet, we would be happy to assist after this lecture if time allows! </a:t>
            </a:r>
          </a:p>
        </p:txBody>
      </p:sp>
      <p:sp>
        <p:nvSpPr>
          <p:cNvPr id="530" name="Google Shape;530;p40"/>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4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Demo: Getting an Account</a:t>
            </a:r>
            <a:endParaRPr/>
          </a:p>
        </p:txBody>
      </p:sp>
      <p:sp>
        <p:nvSpPr>
          <p:cNvPr id="537" name="Google Shape;537;p41"/>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685800" lvl="1" indent="-266700" algn="l" rtl="0">
              <a:spcBef>
                <a:spcPts val="800"/>
              </a:spcBef>
              <a:spcAft>
                <a:spcPts val="0"/>
              </a:spcAft>
              <a:buSzPts val="2400"/>
              <a:buFont typeface="Helvetica Neue"/>
              <a:buChar char="•"/>
            </a:pPr>
            <a:r>
              <a:rPr lang="en-US" dirty="0"/>
              <a:t>CU Boulder, CSU users and affiliates:</a:t>
            </a:r>
            <a:endParaRPr dirty="0"/>
          </a:p>
          <a:p>
            <a:pPr marL="1143000" lvl="1" indent="-241300" algn="l" rtl="0">
              <a:spcBef>
                <a:spcPts val="1000"/>
              </a:spcBef>
              <a:spcAft>
                <a:spcPts val="0"/>
              </a:spcAft>
              <a:buSzPts val="2000"/>
              <a:buFont typeface="Helvetica Neue"/>
              <a:buChar char="•"/>
            </a:pPr>
            <a:r>
              <a:rPr lang="en-US" sz="2000" dirty="0"/>
              <a:t>Request an account through the RC Account request portal:</a:t>
            </a:r>
            <a:endParaRPr sz="2000" dirty="0"/>
          </a:p>
          <a:p>
            <a:pPr marL="894081" lvl="1" indent="0" algn="l" rtl="0">
              <a:spcBef>
                <a:spcPts val="500"/>
              </a:spcBef>
              <a:spcAft>
                <a:spcPts val="0"/>
              </a:spcAft>
              <a:buSzPts val="2000"/>
              <a:buNone/>
            </a:pPr>
            <a:r>
              <a:rPr lang="en-US" sz="2000" u="sng" dirty="0">
                <a:solidFill>
                  <a:schemeClr val="hlink"/>
                </a:solidFill>
                <a:hlinkClick r:id="rId3"/>
              </a:rPr>
              <a:t>https://rcamp.rc.colorado.edu/accounts/account-request/create/organization</a:t>
            </a:r>
            <a:endParaRPr lang="en-US" sz="2000" u="sng" dirty="0">
              <a:solidFill>
                <a:schemeClr val="hlink"/>
              </a:solidFill>
            </a:endParaRPr>
          </a:p>
          <a:p>
            <a:pPr marL="685800" indent="-248919">
              <a:spcBef>
                <a:spcPts val="500"/>
              </a:spcBef>
              <a:buSzPts val="2000"/>
            </a:pPr>
            <a:r>
              <a:rPr lang="en-US" sz="2400" dirty="0"/>
              <a:t> AMC, RMACC users and affiliates: </a:t>
            </a:r>
          </a:p>
          <a:p>
            <a:pPr marL="1143000" lvl="1" indent="-248919">
              <a:buSzPts val="2000"/>
            </a:pPr>
            <a:r>
              <a:rPr lang="en-US" sz="2000" dirty="0">
                <a:solidFill>
                  <a:schemeClr val="tx1"/>
                </a:solidFill>
              </a:rPr>
              <a:t>Request an account through the ACCESS-CI User Registration Portal:</a:t>
            </a:r>
            <a:endParaRPr lang="en-US" sz="2000" dirty="0">
              <a:solidFill>
                <a:schemeClr val="tx1"/>
              </a:solidFill>
              <a:hlinkClick r:id="rId4">
                <a:extLst>
                  <a:ext uri="{A12FA001-AC4F-418D-AE19-62706E023703}">
                    <ahyp:hlinkClr xmlns:ahyp="http://schemas.microsoft.com/office/drawing/2018/hyperlinkcolor" val="tx"/>
                  </a:ext>
                </a:extLst>
              </a:hlinkClick>
            </a:endParaRPr>
          </a:p>
          <a:p>
            <a:pPr marL="894081" lvl="1" indent="0">
              <a:buSzPts val="2000"/>
              <a:buNone/>
            </a:pPr>
            <a:r>
              <a:rPr lang="en-US" sz="2000" dirty="0">
                <a:solidFill>
                  <a:srgbClr val="0563C1"/>
                </a:solidFill>
                <a:hlinkClick r:id="rId4">
                  <a:extLst>
                    <a:ext uri="{A12FA001-AC4F-418D-AE19-62706E023703}">
                      <ahyp:hlinkClr xmlns:ahyp="http://schemas.microsoft.com/office/drawing/2018/hyperlinkcolor" val="tx"/>
                    </a:ext>
                  </a:extLst>
                </a:hlinkClick>
              </a:rPr>
              <a:t>https://identity.access-ci.org/new-user.html</a:t>
            </a:r>
            <a:r>
              <a:rPr lang="en-US" sz="2000" dirty="0"/>
              <a:t> </a:t>
            </a:r>
            <a:endParaRPr sz="2000" dirty="0"/>
          </a:p>
          <a:p>
            <a:pPr marL="457200" lvl="0" indent="0" algn="l" rtl="0">
              <a:spcBef>
                <a:spcPts val="1000"/>
              </a:spcBef>
              <a:spcAft>
                <a:spcPts val="0"/>
              </a:spcAft>
              <a:buNone/>
            </a:pPr>
            <a:endParaRPr sz="2400" dirty="0"/>
          </a:p>
        </p:txBody>
      </p:sp>
      <p:sp>
        <p:nvSpPr>
          <p:cNvPr id="538" name="Google Shape;538;p41"/>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4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Your RC Account</a:t>
            </a:r>
            <a:endParaRPr/>
          </a:p>
        </p:txBody>
      </p:sp>
      <p:sp>
        <p:nvSpPr>
          <p:cNvPr id="545" name="Google Shape;545;p42"/>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fontScale="92500" lnSpcReduction="20000"/>
          </a:bodyPr>
          <a:lstStyle/>
          <a:p>
            <a:pPr marL="0" lvl="0" indent="0" algn="l" rtl="0">
              <a:spcBef>
                <a:spcPts val="1000"/>
              </a:spcBef>
              <a:spcAft>
                <a:spcPts val="0"/>
              </a:spcAft>
              <a:buNone/>
            </a:pPr>
            <a:r>
              <a:rPr lang="en-US" b="1" dirty="0"/>
              <a:t>Access to:</a:t>
            </a:r>
            <a:endParaRPr dirty="0"/>
          </a:p>
          <a:p>
            <a:pPr marL="914400" lvl="0" indent="-381000" algn="l" rtl="0">
              <a:lnSpc>
                <a:spcPct val="150000"/>
              </a:lnSpc>
              <a:spcBef>
                <a:spcPts val="1000"/>
              </a:spcBef>
              <a:spcAft>
                <a:spcPts val="0"/>
              </a:spcAft>
              <a:buSzPts val="2400"/>
              <a:buAutoNum type="arabicPeriod"/>
            </a:pPr>
            <a:r>
              <a:rPr lang="en-US" sz="2400" dirty="0"/>
              <a:t>Alpine Cluster</a:t>
            </a:r>
            <a:endParaRPr sz="2400" dirty="0"/>
          </a:p>
          <a:p>
            <a:pPr marL="914400" lvl="0" indent="-381000" algn="l" rtl="0">
              <a:lnSpc>
                <a:spcPct val="150000"/>
              </a:lnSpc>
              <a:spcBef>
                <a:spcPts val="0"/>
              </a:spcBef>
              <a:spcAft>
                <a:spcPts val="0"/>
              </a:spcAft>
              <a:buSzPts val="2400"/>
              <a:buAutoNum type="arabicPeriod"/>
            </a:pPr>
            <a:r>
              <a:rPr lang="en-US" sz="2400" dirty="0"/>
              <a:t>Core Storage</a:t>
            </a:r>
            <a:endParaRPr sz="2400" dirty="0"/>
          </a:p>
          <a:p>
            <a:pPr marL="914400" lvl="0" indent="-381000" algn="l" rtl="0">
              <a:lnSpc>
                <a:spcPct val="150000"/>
              </a:lnSpc>
              <a:spcBef>
                <a:spcPts val="0"/>
              </a:spcBef>
              <a:spcAft>
                <a:spcPts val="0"/>
              </a:spcAft>
              <a:buSzPts val="2400"/>
              <a:buAutoNum type="arabicPeriod"/>
            </a:pPr>
            <a:r>
              <a:rPr lang="en-US" sz="2400" dirty="0" err="1"/>
              <a:t>PetaLibrary</a:t>
            </a:r>
            <a:r>
              <a:rPr lang="en-US" sz="2400" dirty="0"/>
              <a:t> Storage*</a:t>
            </a:r>
            <a:endParaRPr sz="2400" dirty="0"/>
          </a:p>
          <a:p>
            <a:pPr marL="914400" lvl="0" indent="-381000" algn="l" rtl="0">
              <a:lnSpc>
                <a:spcPct val="150000"/>
              </a:lnSpc>
              <a:spcBef>
                <a:spcPts val="0"/>
              </a:spcBef>
              <a:spcAft>
                <a:spcPts val="0"/>
              </a:spcAft>
              <a:buSzPts val="2400"/>
              <a:buAutoNum type="arabicPeriod"/>
            </a:pPr>
            <a:r>
              <a:rPr lang="en-US" sz="2400" dirty="0"/>
              <a:t>Open OnDemand</a:t>
            </a:r>
          </a:p>
          <a:p>
            <a:pPr marL="914400" lvl="0" indent="-381000" algn="l" rtl="0">
              <a:lnSpc>
                <a:spcPct val="150000"/>
              </a:lnSpc>
              <a:spcBef>
                <a:spcPts val="0"/>
              </a:spcBef>
              <a:spcAft>
                <a:spcPts val="0"/>
              </a:spcAft>
              <a:buSzPts val="2400"/>
              <a:buAutoNum type="arabicPeriod"/>
            </a:pPr>
            <a:r>
              <a:rPr lang="en-US" sz="2400" dirty="0"/>
              <a:t>Approximately 2,000 Service Units (SUs) per month</a:t>
            </a:r>
            <a:endParaRPr sz="2400" dirty="0"/>
          </a:p>
          <a:p>
            <a:pPr marL="914400" lvl="0" indent="0" algn="l" rtl="0">
              <a:spcBef>
                <a:spcPts val="1000"/>
              </a:spcBef>
              <a:spcAft>
                <a:spcPts val="0"/>
              </a:spcAft>
              <a:buNone/>
            </a:pPr>
            <a:endParaRPr sz="2400" dirty="0"/>
          </a:p>
          <a:p>
            <a:pPr marL="914400" lvl="0" indent="0" algn="l" rtl="0">
              <a:spcBef>
                <a:spcPts val="1000"/>
              </a:spcBef>
              <a:spcAft>
                <a:spcPts val="0"/>
              </a:spcAft>
              <a:buNone/>
            </a:pPr>
            <a:endParaRPr sz="2400" dirty="0"/>
          </a:p>
          <a:p>
            <a:pPr marL="0" lvl="0" indent="0" algn="l" rtl="0">
              <a:spcBef>
                <a:spcPts val="1000"/>
              </a:spcBef>
              <a:spcAft>
                <a:spcPts val="0"/>
              </a:spcAft>
              <a:buNone/>
            </a:pPr>
            <a:endParaRPr sz="2400" dirty="0"/>
          </a:p>
          <a:p>
            <a:pPr marL="0" lvl="0" indent="0" algn="l" rtl="0">
              <a:spcBef>
                <a:spcPts val="1000"/>
              </a:spcBef>
              <a:spcAft>
                <a:spcPts val="0"/>
              </a:spcAft>
              <a:buNone/>
            </a:pPr>
            <a:r>
              <a:rPr lang="en-US" sz="1400" dirty="0"/>
              <a:t>*If purchased</a:t>
            </a:r>
            <a:endParaRPr sz="1400" dirty="0"/>
          </a:p>
        </p:txBody>
      </p:sp>
      <p:sp>
        <p:nvSpPr>
          <p:cNvPr id="546" name="Google Shape;546;p42"/>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4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Your RC Account</a:t>
            </a:r>
            <a:endParaRPr/>
          </a:p>
        </p:txBody>
      </p:sp>
      <p:sp>
        <p:nvSpPr>
          <p:cNvPr id="545" name="Google Shape;545;p42"/>
          <p:cNvSpPr txBox="1">
            <a:spLocks noGrp="1"/>
          </p:cNvSpPr>
          <p:nvPr>
            <p:ph type="body" idx="1"/>
          </p:nvPr>
        </p:nvSpPr>
        <p:spPr>
          <a:xfrm>
            <a:off x="754380" y="1520825"/>
            <a:ext cx="10515600" cy="41631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r>
              <a:rPr lang="en-US" b="1" dirty="0"/>
              <a:t>How can I use more computational time?:</a:t>
            </a:r>
            <a:endParaRPr dirty="0"/>
          </a:p>
          <a:p>
            <a:pPr marL="1257300"/>
            <a:r>
              <a:rPr lang="en-US" sz="2400" dirty="0"/>
              <a:t>Trailhead Allocation (Default for all users)</a:t>
            </a:r>
          </a:p>
          <a:p>
            <a:pPr marL="1714500" lvl="1">
              <a:spcBef>
                <a:spcPts val="1000"/>
              </a:spcBef>
            </a:pPr>
            <a:r>
              <a:rPr lang="en-US" sz="2000" dirty="0"/>
              <a:t>~2,000 SUs / Month</a:t>
            </a:r>
          </a:p>
          <a:p>
            <a:pPr marL="1257300"/>
            <a:r>
              <a:rPr lang="en-US" sz="2400" dirty="0"/>
              <a:t>Ascent Allocation</a:t>
            </a:r>
          </a:p>
          <a:p>
            <a:pPr marL="1714500" lvl="1">
              <a:spcBef>
                <a:spcPts val="1000"/>
              </a:spcBef>
            </a:pPr>
            <a:r>
              <a:rPr lang="en-US" sz="2000" dirty="0"/>
              <a:t>350,000 SUs. (100,000 SUs for RMACC members; variable for AMC, CSU)</a:t>
            </a:r>
          </a:p>
          <a:p>
            <a:pPr marL="1257300"/>
            <a:r>
              <a:rPr lang="en-US" sz="2400" dirty="0"/>
              <a:t>Peak Allocation</a:t>
            </a:r>
          </a:p>
          <a:p>
            <a:pPr marL="1714500" lvl="1">
              <a:spcBef>
                <a:spcPts val="1000"/>
              </a:spcBef>
            </a:pPr>
            <a:r>
              <a:rPr lang="en-US" sz="2000" dirty="0"/>
              <a:t>&gt;350,000 SUs (not available to RMACC members; variable for AMC, CSU_</a:t>
            </a:r>
            <a:endParaRPr sz="2000" dirty="0"/>
          </a:p>
          <a:p>
            <a:pPr marL="914400" lvl="0" indent="0" algn="l" rtl="0">
              <a:spcBef>
                <a:spcPts val="1000"/>
              </a:spcBef>
              <a:spcAft>
                <a:spcPts val="0"/>
              </a:spcAft>
              <a:buNone/>
            </a:pPr>
            <a:endParaRPr sz="2400" dirty="0"/>
          </a:p>
          <a:p>
            <a:pPr marL="0" lvl="0" indent="0" algn="l" rtl="0">
              <a:spcBef>
                <a:spcPts val="1000"/>
              </a:spcBef>
              <a:spcAft>
                <a:spcPts val="0"/>
              </a:spcAft>
              <a:buNone/>
            </a:pPr>
            <a:r>
              <a:rPr lang="en-US" sz="1400" dirty="0"/>
              <a:t>Request an allocation at </a:t>
            </a:r>
            <a:r>
              <a:rPr lang="en-US" sz="1400" dirty="0">
                <a:hlinkClick r:id="rId3"/>
              </a:rPr>
              <a:t>https://curc.readthedocs.io/en/latest/clusters/alpine/allocations.html?highlight=alpine%20allocation#comparing-trailhead-auto-allocation-ascent-allocation-and-peak-allocation-tiers</a:t>
            </a:r>
            <a:r>
              <a:rPr lang="en-US" sz="1400" dirty="0"/>
              <a:t> </a:t>
            </a:r>
            <a:endParaRPr sz="1400" dirty="0"/>
          </a:p>
          <a:p>
            <a:pPr marL="0" lvl="0" indent="0" algn="l" rtl="0">
              <a:spcBef>
                <a:spcPts val="1000"/>
              </a:spcBef>
              <a:spcAft>
                <a:spcPts val="0"/>
              </a:spcAft>
              <a:buNone/>
            </a:pPr>
            <a:endParaRPr sz="1400" dirty="0"/>
          </a:p>
        </p:txBody>
      </p:sp>
      <p:sp>
        <p:nvSpPr>
          <p:cNvPr id="546" name="Google Shape;546;p42"/>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25</a:t>
            </a:fld>
            <a:endParaRPr/>
          </a:p>
        </p:txBody>
      </p:sp>
    </p:spTree>
    <p:extLst>
      <p:ext uri="{BB962C8B-B14F-4D97-AF65-F5344CB8AC3E}">
        <p14:creationId xmlns:p14="http://schemas.microsoft.com/office/powerpoint/2010/main" val="10484648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4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Two Factor Authentication (Duo)</a:t>
            </a:r>
            <a:endParaRPr/>
          </a:p>
        </p:txBody>
      </p:sp>
      <p:sp>
        <p:nvSpPr>
          <p:cNvPr id="553" name="Google Shape;553;p43"/>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228600" lvl="0" indent="-203200" algn="l" rtl="0">
              <a:spcBef>
                <a:spcPts val="800"/>
              </a:spcBef>
              <a:spcAft>
                <a:spcPts val="0"/>
              </a:spcAft>
              <a:buSzPts val="2400"/>
              <a:buFont typeface="Helvetica Neue"/>
              <a:buChar char="•"/>
            </a:pPr>
            <a:r>
              <a:rPr lang="en-US" sz="2400" dirty="0"/>
              <a:t>Provides an extra level of authentication</a:t>
            </a:r>
            <a:endParaRPr sz="2400" dirty="0"/>
          </a:p>
          <a:p>
            <a:pPr marL="685800" lvl="1" indent="-203200" algn="l" rtl="0">
              <a:spcBef>
                <a:spcPts val="500"/>
              </a:spcBef>
              <a:spcAft>
                <a:spcPts val="0"/>
              </a:spcAft>
              <a:buSzPts val="2000"/>
              <a:buFont typeface="Helvetica Neue"/>
              <a:buChar char="•"/>
            </a:pPr>
            <a:r>
              <a:rPr lang="en-US" sz="2000" dirty="0"/>
              <a:t>We are outside the firewall!</a:t>
            </a:r>
            <a:endParaRPr sz="2000" dirty="0"/>
          </a:p>
          <a:p>
            <a:pPr marL="685800" lvl="1" indent="-203200" algn="l" rtl="0">
              <a:spcBef>
                <a:spcPts val="500"/>
              </a:spcBef>
              <a:spcAft>
                <a:spcPts val="0"/>
              </a:spcAft>
              <a:buSzPts val="2000"/>
              <a:buFont typeface="Helvetica Neue"/>
              <a:buChar char="•"/>
            </a:pPr>
            <a:r>
              <a:rPr lang="en-US" sz="2000" dirty="0"/>
              <a:t>Valuable resources</a:t>
            </a:r>
            <a:endParaRPr sz="2000" dirty="0"/>
          </a:p>
          <a:p>
            <a:pPr marL="685800" lvl="1" indent="-203200" algn="l" rtl="0">
              <a:spcBef>
                <a:spcPts val="500"/>
              </a:spcBef>
              <a:spcAft>
                <a:spcPts val="0"/>
              </a:spcAft>
              <a:buSzPts val="2000"/>
              <a:buFont typeface="Helvetica Neue"/>
              <a:buChar char="•"/>
            </a:pPr>
            <a:r>
              <a:rPr lang="en-US" sz="2000" dirty="0"/>
              <a:t>Inviting, high-profile target</a:t>
            </a:r>
            <a:endParaRPr sz="2000" dirty="0"/>
          </a:p>
          <a:p>
            <a:pPr marL="685800" lvl="0" indent="0" algn="l" rtl="0">
              <a:spcBef>
                <a:spcPts val="500"/>
              </a:spcBef>
              <a:spcAft>
                <a:spcPts val="0"/>
              </a:spcAft>
              <a:buClr>
                <a:schemeClr val="dk1"/>
              </a:buClr>
              <a:buSzPts val="1100"/>
              <a:buFont typeface="Arial"/>
              <a:buNone/>
            </a:pPr>
            <a:endParaRPr sz="1700" dirty="0"/>
          </a:p>
          <a:p>
            <a:pPr marL="228600" lvl="0" indent="-292100" algn="l" rtl="0">
              <a:spcBef>
                <a:spcPts val="1000"/>
              </a:spcBef>
              <a:spcAft>
                <a:spcPts val="0"/>
              </a:spcAft>
              <a:buSzPts val="2800"/>
              <a:buFont typeface="Helvetica Neue"/>
              <a:buChar char="•"/>
            </a:pPr>
            <a:r>
              <a:rPr lang="en-US" dirty="0"/>
              <a:t>Duo</a:t>
            </a:r>
            <a:endParaRPr dirty="0"/>
          </a:p>
          <a:p>
            <a:pPr marL="685800" lvl="1" indent="-241300" algn="l" rtl="0">
              <a:spcBef>
                <a:spcPts val="1000"/>
              </a:spcBef>
              <a:spcAft>
                <a:spcPts val="0"/>
              </a:spcAft>
              <a:buSzPts val="2000"/>
              <a:buFont typeface="Helvetica Neue"/>
              <a:buChar char="•"/>
            </a:pPr>
            <a:r>
              <a:rPr lang="en-US" sz="2000" dirty="0"/>
              <a:t>You will receive information on setting up Duo when your account is established. </a:t>
            </a:r>
          </a:p>
          <a:p>
            <a:pPr marL="685800" lvl="1" indent="-241300" algn="l" rtl="0">
              <a:spcBef>
                <a:spcPts val="1000"/>
              </a:spcBef>
              <a:spcAft>
                <a:spcPts val="0"/>
              </a:spcAft>
              <a:buSzPts val="2000"/>
              <a:buFont typeface="Helvetica Neue"/>
              <a:buChar char="•"/>
            </a:pPr>
            <a:r>
              <a:rPr lang="en-US" sz="2000" dirty="0"/>
              <a:t>The Duo instance you use depends on your institutional affiliation.</a:t>
            </a:r>
          </a:p>
        </p:txBody>
      </p:sp>
      <p:sp>
        <p:nvSpPr>
          <p:cNvPr id="554" name="Google Shape;554;p43"/>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4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Duo Authentication</a:t>
            </a:r>
            <a:endParaRPr/>
          </a:p>
        </p:txBody>
      </p:sp>
      <p:sp>
        <p:nvSpPr>
          <p:cNvPr id="561" name="Google Shape;561;p44"/>
          <p:cNvSpPr txBox="1">
            <a:spLocks noGrp="1"/>
          </p:cNvSpPr>
          <p:nvPr>
            <p:ph type="body" idx="1"/>
          </p:nvPr>
        </p:nvSpPr>
        <p:spPr>
          <a:xfrm>
            <a:off x="838200" y="1825625"/>
            <a:ext cx="6747900" cy="4163100"/>
          </a:xfrm>
          <a:prstGeom prst="rect">
            <a:avLst/>
          </a:prstGeom>
        </p:spPr>
        <p:txBody>
          <a:bodyPr spcFirstLastPara="1" wrap="square" lIns="91425" tIns="45700" rIns="91425" bIns="45700" anchor="t" anchorCtr="0">
            <a:normAutofit/>
          </a:bodyPr>
          <a:lstStyle/>
          <a:p>
            <a:pPr marL="0" lvl="0" indent="0" algn="l" rtl="0">
              <a:lnSpc>
                <a:spcPct val="150000"/>
              </a:lnSpc>
              <a:spcBef>
                <a:spcPts val="1000"/>
              </a:spcBef>
              <a:spcAft>
                <a:spcPts val="0"/>
              </a:spcAft>
              <a:buNone/>
            </a:pPr>
            <a:endParaRPr sz="2000" dirty="0"/>
          </a:p>
          <a:p>
            <a:pPr marL="0" lvl="0" indent="0" algn="l" rtl="0">
              <a:lnSpc>
                <a:spcPct val="150000"/>
              </a:lnSpc>
              <a:spcBef>
                <a:spcPts val="1000"/>
              </a:spcBef>
              <a:spcAft>
                <a:spcPts val="0"/>
              </a:spcAft>
              <a:buClr>
                <a:schemeClr val="dk1"/>
              </a:buClr>
              <a:buSzPts val="1100"/>
              <a:buFont typeface="Arial"/>
              <a:buNone/>
            </a:pPr>
            <a:endParaRPr sz="2000" dirty="0"/>
          </a:p>
          <a:p>
            <a:pPr marL="457200" lvl="0" indent="-355600" algn="l" rtl="0">
              <a:lnSpc>
                <a:spcPct val="150000"/>
              </a:lnSpc>
              <a:spcBef>
                <a:spcPts val="500"/>
              </a:spcBef>
              <a:spcAft>
                <a:spcPts val="0"/>
              </a:spcAft>
              <a:buSzPts val="2000"/>
              <a:buFont typeface="Helvetica Neue"/>
              <a:buAutoNum type="arabicPeriod"/>
            </a:pPr>
            <a:r>
              <a:rPr lang="en-US" sz="2000" b="1" dirty="0"/>
              <a:t>Duo smartphone app (recommended)</a:t>
            </a:r>
            <a:endParaRPr sz="2000" b="1" dirty="0"/>
          </a:p>
          <a:p>
            <a:pPr marL="457200" lvl="0" indent="-355600" algn="l" rtl="0">
              <a:lnSpc>
                <a:spcPct val="150000"/>
              </a:lnSpc>
              <a:spcBef>
                <a:spcPts val="0"/>
              </a:spcBef>
              <a:spcAft>
                <a:spcPts val="0"/>
              </a:spcAft>
              <a:buSzPts val="2000"/>
              <a:buFont typeface="Helvetica Neue"/>
              <a:buAutoNum type="arabicPeriod"/>
            </a:pPr>
            <a:r>
              <a:rPr lang="en-US" sz="2000" dirty="0"/>
              <a:t>Phone Call/Text is an alternatives</a:t>
            </a:r>
            <a:endParaRPr sz="2000" dirty="0"/>
          </a:p>
        </p:txBody>
      </p:sp>
      <p:sp>
        <p:nvSpPr>
          <p:cNvPr id="562" name="Google Shape;562;p44"/>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27</a:t>
            </a:fld>
            <a:endParaRPr/>
          </a:p>
        </p:txBody>
      </p:sp>
      <p:grpSp>
        <p:nvGrpSpPr>
          <p:cNvPr id="563" name="Google Shape;563;p44"/>
          <p:cNvGrpSpPr/>
          <p:nvPr/>
        </p:nvGrpSpPr>
        <p:grpSpPr>
          <a:xfrm>
            <a:off x="8079162" y="702657"/>
            <a:ext cx="2507828" cy="4994141"/>
            <a:chOff x="6781451" y="510800"/>
            <a:chExt cx="1718750" cy="3725025"/>
          </a:xfrm>
        </p:grpSpPr>
        <p:pic>
          <p:nvPicPr>
            <p:cNvPr id="564" name="Google Shape;564;p44"/>
            <p:cNvPicPr preferRelativeResize="0"/>
            <p:nvPr/>
          </p:nvPicPr>
          <p:blipFill>
            <a:blip r:embed="rId3">
              <a:alphaModFix/>
            </a:blip>
            <a:stretch>
              <a:fillRect/>
            </a:stretch>
          </p:blipFill>
          <p:spPr>
            <a:xfrm>
              <a:off x="6781451" y="510800"/>
              <a:ext cx="1718750" cy="3725025"/>
            </a:xfrm>
            <a:prstGeom prst="rect">
              <a:avLst/>
            </a:prstGeom>
            <a:noFill/>
            <a:ln w="9525" cap="flat" cmpd="sng">
              <a:solidFill>
                <a:srgbClr val="44546A"/>
              </a:solidFill>
              <a:prstDash val="solid"/>
              <a:round/>
              <a:headEnd type="none" w="sm" len="sm"/>
              <a:tailEnd type="none" w="sm" len="sm"/>
            </a:ln>
          </p:spPr>
        </p:pic>
        <p:sp>
          <p:nvSpPr>
            <p:cNvPr id="565" name="Google Shape;565;p44"/>
            <p:cNvSpPr/>
            <p:nvPr/>
          </p:nvSpPr>
          <p:spPr>
            <a:xfrm>
              <a:off x="7492275" y="1849775"/>
              <a:ext cx="294900" cy="82500"/>
            </a:xfrm>
            <a:prstGeom prst="rect">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7400000" y="2085575"/>
              <a:ext cx="474900" cy="82500"/>
            </a:xfrm>
            <a:prstGeom prst="rect">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4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Linux comfort level check</a:t>
            </a:r>
            <a:endParaRPr/>
          </a:p>
        </p:txBody>
      </p:sp>
      <p:sp>
        <p:nvSpPr>
          <p:cNvPr id="573" name="Google Shape;573;p45"/>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177800" lvl="0" indent="-190500" algn="l" rtl="0">
              <a:lnSpc>
                <a:spcPct val="200000"/>
              </a:lnSpc>
              <a:spcBef>
                <a:spcPts val="1000"/>
              </a:spcBef>
              <a:spcAft>
                <a:spcPts val="0"/>
              </a:spcAft>
              <a:buSzPts val="2400"/>
              <a:buFont typeface="Arial"/>
              <a:buChar char="•"/>
            </a:pPr>
            <a:r>
              <a:rPr lang="en-US" sz="2400"/>
              <a:t>On a scale from (1-10) </a:t>
            </a:r>
            <a:r>
              <a:rPr lang="en-US" sz="2400" b="1"/>
              <a:t>how familiar/comfortable are you with Linux</a:t>
            </a:r>
            <a:r>
              <a:rPr lang="en-US" sz="2400"/>
              <a:t>?</a:t>
            </a:r>
            <a:endParaRPr sz="2400"/>
          </a:p>
          <a:p>
            <a:pPr marL="520700" lvl="1" indent="-215900" algn="l" rtl="0">
              <a:lnSpc>
                <a:spcPct val="150000"/>
              </a:lnSpc>
              <a:spcBef>
                <a:spcPts val="0"/>
              </a:spcBef>
              <a:spcAft>
                <a:spcPts val="0"/>
              </a:spcAft>
              <a:buSzPts val="2400"/>
              <a:buFont typeface="Helvetica Neue"/>
              <a:buChar char="•"/>
            </a:pPr>
            <a:r>
              <a:rPr lang="en-US"/>
              <a:t>The command line</a:t>
            </a:r>
            <a:endParaRPr/>
          </a:p>
          <a:p>
            <a:pPr marL="520700" lvl="1" indent="-215900" algn="l" rtl="0">
              <a:lnSpc>
                <a:spcPct val="150000"/>
              </a:lnSpc>
              <a:spcBef>
                <a:spcPts val="0"/>
              </a:spcBef>
              <a:spcAft>
                <a:spcPts val="0"/>
              </a:spcAft>
              <a:buSzPts val="2400"/>
              <a:buFont typeface="Helvetica Neue"/>
              <a:buChar char="•"/>
            </a:pPr>
            <a:r>
              <a:rPr lang="en-US"/>
              <a:t>Basic commands</a:t>
            </a:r>
            <a:endParaRPr/>
          </a:p>
          <a:p>
            <a:pPr marL="520700" lvl="1" indent="-215900" algn="l" rtl="0">
              <a:lnSpc>
                <a:spcPct val="150000"/>
              </a:lnSpc>
              <a:spcBef>
                <a:spcPts val="0"/>
              </a:spcBef>
              <a:spcAft>
                <a:spcPts val="0"/>
              </a:spcAft>
              <a:buSzPts val="2400"/>
              <a:buFont typeface="Helvetica Neue"/>
              <a:buChar char="•"/>
            </a:pPr>
            <a:r>
              <a:rPr lang="en-US"/>
              <a:t>Linux filesystem</a:t>
            </a:r>
            <a:endParaRPr/>
          </a:p>
          <a:p>
            <a:pPr marL="520700" lvl="1" indent="-215900" algn="l" rtl="0">
              <a:lnSpc>
                <a:spcPct val="150000"/>
              </a:lnSpc>
              <a:spcBef>
                <a:spcPts val="0"/>
              </a:spcBef>
              <a:spcAft>
                <a:spcPts val="0"/>
              </a:spcAft>
              <a:buSzPts val="2400"/>
              <a:buFont typeface="Helvetica Neue"/>
              <a:buChar char="•"/>
            </a:pPr>
            <a:r>
              <a:rPr lang="en-US"/>
              <a:t>Navigating the filesystem</a:t>
            </a:r>
            <a:endParaRPr/>
          </a:p>
          <a:p>
            <a:pPr marL="0" lvl="0" indent="0" algn="l" rtl="0">
              <a:spcBef>
                <a:spcPts val="1000"/>
              </a:spcBef>
              <a:spcAft>
                <a:spcPts val="0"/>
              </a:spcAft>
              <a:buNone/>
            </a:pPr>
            <a:endParaRPr/>
          </a:p>
        </p:txBody>
      </p:sp>
      <p:sp>
        <p:nvSpPr>
          <p:cNvPr id="574" name="Google Shape;574;p45"/>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4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Terminal</a:t>
            </a:r>
            <a:endParaRPr/>
          </a:p>
        </p:txBody>
      </p:sp>
      <p:sp>
        <p:nvSpPr>
          <p:cNvPr id="581" name="Google Shape;581;p46"/>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177800" lvl="0" indent="-190500" algn="l" rtl="0">
              <a:spcBef>
                <a:spcPts val="1000"/>
              </a:spcBef>
              <a:spcAft>
                <a:spcPts val="0"/>
              </a:spcAft>
              <a:buSzPts val="2400"/>
              <a:buFont typeface="Helvetica Neue"/>
              <a:buChar char="•"/>
            </a:pPr>
            <a:r>
              <a:rPr lang="en-US" sz="2400" dirty="0"/>
              <a:t>Mac or Linux</a:t>
            </a:r>
            <a:endParaRPr sz="2400" dirty="0"/>
          </a:p>
          <a:p>
            <a:pPr marL="520700" lvl="1" indent="-177800" algn="l" rtl="0">
              <a:spcBef>
                <a:spcPts val="1000"/>
              </a:spcBef>
              <a:spcAft>
                <a:spcPts val="0"/>
              </a:spcAft>
              <a:buSzPts val="1800"/>
              <a:buFont typeface="Helvetica Neue"/>
              <a:buChar char="•"/>
            </a:pPr>
            <a:r>
              <a:rPr lang="en-US" sz="1800" dirty="0"/>
              <a:t>Terminal application</a:t>
            </a:r>
            <a:endParaRPr sz="1800" dirty="0"/>
          </a:p>
          <a:p>
            <a:pPr marL="520700" lvl="0" indent="0" algn="l" rtl="0">
              <a:spcBef>
                <a:spcPts val="1000"/>
              </a:spcBef>
              <a:spcAft>
                <a:spcPts val="0"/>
              </a:spcAft>
              <a:buNone/>
            </a:pPr>
            <a:endParaRPr sz="1800" dirty="0"/>
          </a:p>
          <a:p>
            <a:pPr marL="177800" lvl="0" indent="-190500" algn="l" rtl="0">
              <a:spcBef>
                <a:spcPts val="1000"/>
              </a:spcBef>
              <a:spcAft>
                <a:spcPts val="0"/>
              </a:spcAft>
              <a:buSzPts val="2400"/>
              <a:buFont typeface="Helvetica Neue"/>
              <a:buChar char="•"/>
            </a:pPr>
            <a:r>
              <a:rPr lang="en-US" sz="2400" dirty="0"/>
              <a:t>Windows</a:t>
            </a:r>
            <a:endParaRPr sz="2400" dirty="0"/>
          </a:p>
          <a:p>
            <a:pPr marL="520700" lvl="1" indent="-177800" algn="l" rtl="0">
              <a:spcBef>
                <a:spcPts val="1000"/>
              </a:spcBef>
              <a:spcAft>
                <a:spcPts val="0"/>
              </a:spcAft>
              <a:buSzPts val="1800"/>
              <a:buFont typeface="Helvetica Neue"/>
              <a:buChar char="•"/>
            </a:pPr>
            <a:r>
              <a:rPr lang="en-US" sz="1800" dirty="0"/>
              <a:t>PuTTY </a:t>
            </a:r>
          </a:p>
          <a:p>
            <a:pPr marL="520700" lvl="1" indent="-177800" algn="l" rtl="0">
              <a:spcBef>
                <a:spcPts val="1000"/>
              </a:spcBef>
              <a:spcAft>
                <a:spcPts val="0"/>
              </a:spcAft>
              <a:buSzPts val="1800"/>
              <a:buFont typeface="Helvetica Neue"/>
              <a:buChar char="•"/>
            </a:pPr>
            <a:r>
              <a:rPr lang="en-US" sz="1800" dirty="0" err="1"/>
              <a:t>Powershell</a:t>
            </a:r>
            <a:endParaRPr sz="1800" dirty="0"/>
          </a:p>
          <a:p>
            <a:pPr marL="520700" lvl="0" indent="0" algn="l" rtl="0">
              <a:spcBef>
                <a:spcPts val="1000"/>
              </a:spcBef>
              <a:spcAft>
                <a:spcPts val="0"/>
              </a:spcAft>
              <a:buClr>
                <a:schemeClr val="dk1"/>
              </a:buClr>
              <a:buSzPts val="1100"/>
              <a:buFont typeface="Arial"/>
              <a:buNone/>
            </a:pPr>
            <a:endParaRPr sz="1800" dirty="0"/>
          </a:p>
          <a:p>
            <a:pPr marL="177800" lvl="0" indent="-190500" algn="l" rtl="0">
              <a:spcBef>
                <a:spcPts val="1000"/>
              </a:spcBef>
              <a:spcAft>
                <a:spcPts val="0"/>
              </a:spcAft>
              <a:buSzPts val="2400"/>
              <a:buFont typeface="Helvetica Neue"/>
              <a:buChar char="•"/>
            </a:pPr>
            <a:r>
              <a:rPr lang="en-US" sz="2400" dirty="0"/>
              <a:t>Open OnDemand </a:t>
            </a:r>
          </a:p>
          <a:p>
            <a:pPr marL="635000" lvl="1" indent="-190500">
              <a:spcBef>
                <a:spcPts val="1000"/>
              </a:spcBef>
              <a:buSzPts val="2400"/>
            </a:pPr>
            <a:r>
              <a:rPr lang="en-US" sz="1800" dirty="0"/>
              <a:t>For CU Boulder users: </a:t>
            </a:r>
            <a:r>
              <a:rPr lang="en-US" sz="1800" u="sng" dirty="0">
                <a:solidFill>
                  <a:schemeClr val="hlink"/>
                </a:solidFill>
                <a:hlinkClick r:id="rId3"/>
              </a:rPr>
              <a:t>ondemand.rc.colorado.edu/</a:t>
            </a:r>
            <a:endParaRPr lang="en-US" sz="1800" u="sng" dirty="0">
              <a:solidFill>
                <a:schemeClr val="hlink"/>
              </a:solidFill>
            </a:endParaRPr>
          </a:p>
          <a:p>
            <a:pPr marL="635000" lvl="1" indent="-190500">
              <a:spcBef>
                <a:spcPts val="1000"/>
              </a:spcBef>
              <a:buSzPts val="2400"/>
            </a:pPr>
            <a:r>
              <a:rPr lang="en-US" sz="1800" dirty="0"/>
              <a:t>For AMC, CSU and RMACC users: </a:t>
            </a:r>
            <a:r>
              <a:rPr lang="en-US" sz="1800" u="sng" dirty="0">
                <a:solidFill>
                  <a:schemeClr val="hlink"/>
                </a:solidFill>
                <a:hlinkClick r:id="rId3"/>
              </a:rPr>
              <a:t>ondemand.rc.colorado.edu/</a:t>
            </a:r>
            <a:endParaRPr lang="en-US" sz="1800" dirty="0"/>
          </a:p>
          <a:p>
            <a:pPr marL="520700" lvl="1" indent="-177800" algn="l" rtl="0">
              <a:spcBef>
                <a:spcPts val="1000"/>
              </a:spcBef>
              <a:spcAft>
                <a:spcPts val="0"/>
              </a:spcAft>
              <a:buSzPts val="1800"/>
              <a:buFont typeface="Helvetica Neue"/>
              <a:buChar char="•"/>
            </a:pPr>
            <a:endParaRPr sz="1800" dirty="0"/>
          </a:p>
          <a:p>
            <a:pPr marL="0" lvl="0" indent="0" algn="l" rtl="0">
              <a:spcBef>
                <a:spcPts val="1000"/>
              </a:spcBef>
              <a:spcAft>
                <a:spcPts val="0"/>
              </a:spcAft>
              <a:buNone/>
            </a:pPr>
            <a:endParaRPr dirty="0"/>
          </a:p>
        </p:txBody>
      </p:sp>
      <p:sp>
        <p:nvSpPr>
          <p:cNvPr id="582" name="Google Shape;582;p46"/>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29</a:t>
            </a:fld>
            <a:endParaRPr/>
          </a:p>
        </p:txBody>
      </p:sp>
      <p:pic>
        <p:nvPicPr>
          <p:cNvPr id="583" name="Google Shape;583;p46"/>
          <p:cNvPicPr preferRelativeResize="0"/>
          <p:nvPr/>
        </p:nvPicPr>
        <p:blipFill>
          <a:blip r:embed="rId4">
            <a:alphaModFix/>
          </a:blip>
          <a:stretch>
            <a:fillRect/>
          </a:stretch>
        </p:blipFill>
        <p:spPr>
          <a:xfrm>
            <a:off x="5696844" y="1530025"/>
            <a:ext cx="4635662" cy="2558200"/>
          </a:xfrm>
          <a:prstGeom prst="rect">
            <a:avLst/>
          </a:prstGeom>
          <a:noFill/>
          <a:ln w="19050" cap="flat" cmpd="sng">
            <a:solidFill>
              <a:srgbClr val="00FF00"/>
            </a:solidFill>
            <a:prstDash val="solid"/>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Black"/>
              <a:buNone/>
            </a:pPr>
            <a:r>
              <a:rPr lang="en-US" sz="4200"/>
              <a:t>RMACC Cyber Infrastructure Portal</a:t>
            </a:r>
            <a:endParaRPr sz="4200"/>
          </a:p>
        </p:txBody>
      </p:sp>
      <p:sp>
        <p:nvSpPr>
          <p:cNvPr id="110" name="Google Shape;110;p16"/>
          <p:cNvSpPr txBox="1">
            <a:spLocks noGrp="1"/>
          </p:cNvSpPr>
          <p:nvPr>
            <p:ph type="body" idx="1"/>
          </p:nvPr>
        </p:nvSpPr>
        <p:spPr>
          <a:xfrm>
            <a:off x="838200" y="1825625"/>
            <a:ext cx="10515600" cy="41631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u="sng">
                <a:solidFill>
                  <a:schemeClr val="hlink"/>
                </a:solidFill>
                <a:hlinkClick r:id="rId3"/>
              </a:rPr>
              <a:t>https://ask.cyberinfrastructure.org/c/rmacc/65</a:t>
            </a:r>
            <a:endParaRPr/>
          </a:p>
          <a:p>
            <a:pPr marL="457200" lvl="0" indent="0" algn="l" rtl="0">
              <a:lnSpc>
                <a:spcPct val="90000"/>
              </a:lnSpc>
              <a:spcBef>
                <a:spcPts val="0"/>
              </a:spcBef>
              <a:spcAft>
                <a:spcPts val="0"/>
              </a:spcAft>
              <a:buNone/>
            </a:pPr>
            <a:endParaRPr/>
          </a:p>
          <a:p>
            <a:pPr marL="457200" lvl="0" indent="-342900" algn="l" rtl="0">
              <a:lnSpc>
                <a:spcPct val="90000"/>
              </a:lnSpc>
              <a:spcBef>
                <a:spcPts val="0"/>
              </a:spcBef>
              <a:spcAft>
                <a:spcPts val="0"/>
              </a:spcAft>
              <a:buSzPts val="1800"/>
              <a:buChar char="•"/>
            </a:pPr>
            <a:r>
              <a:rPr lang="en-US"/>
              <a:t>This forum provides opportunity for RMACC members to converse amongst themselves and with the larger, global research computing community.</a:t>
            </a:r>
            <a:endParaRPr/>
          </a:p>
          <a:p>
            <a:pPr marL="457200" lvl="0" indent="0" algn="l" rtl="0">
              <a:lnSpc>
                <a:spcPct val="90000"/>
              </a:lnSpc>
              <a:spcBef>
                <a:spcPts val="0"/>
              </a:spcBef>
              <a:spcAft>
                <a:spcPts val="0"/>
              </a:spcAft>
              <a:buNone/>
            </a:pPr>
            <a:endParaRPr/>
          </a:p>
          <a:p>
            <a:pPr marL="457200" lvl="0" indent="-342900" algn="l" rtl="0">
              <a:lnSpc>
                <a:spcPct val="90000"/>
              </a:lnSpc>
              <a:spcBef>
                <a:spcPts val="0"/>
              </a:spcBef>
              <a:spcAft>
                <a:spcPts val="0"/>
              </a:spcAft>
              <a:buSzPts val="1800"/>
              <a:buChar char="•"/>
            </a:pPr>
            <a:r>
              <a:rPr lang="en-US"/>
              <a:t>The “go to” general Q&amp;A platform for the global research computing community - researchers, facilitators, research software engineers, CI engineers, sys admins and others.</a:t>
            </a:r>
            <a:endParaRPr/>
          </a:p>
        </p:txBody>
      </p:sp>
      <p:pic>
        <p:nvPicPr>
          <p:cNvPr id="111" name="Google Shape;111;p16"/>
          <p:cNvPicPr preferRelativeResize="0"/>
          <p:nvPr/>
        </p:nvPicPr>
        <p:blipFill>
          <a:blip r:embed="rId4">
            <a:alphaModFix/>
          </a:blip>
          <a:stretch>
            <a:fillRect/>
          </a:stretch>
        </p:blipFill>
        <p:spPr>
          <a:xfrm>
            <a:off x="9426431" y="471632"/>
            <a:ext cx="2558021" cy="111267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4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Demo: Logging in via Terminal*</a:t>
            </a:r>
            <a:endParaRPr dirty="0"/>
          </a:p>
        </p:txBody>
      </p:sp>
      <p:sp>
        <p:nvSpPr>
          <p:cNvPr id="590" name="Google Shape;590;p47"/>
          <p:cNvSpPr txBox="1">
            <a:spLocks noGrp="1"/>
          </p:cNvSpPr>
          <p:nvPr>
            <p:ph type="body" idx="1"/>
          </p:nvPr>
        </p:nvSpPr>
        <p:spPr>
          <a:xfrm>
            <a:off x="584981" y="1673765"/>
            <a:ext cx="10515600" cy="4163100"/>
          </a:xfrm>
          <a:prstGeom prst="rect">
            <a:avLst/>
          </a:prstGeom>
        </p:spPr>
        <p:txBody>
          <a:bodyPr spcFirstLastPara="1" wrap="square" lIns="91425" tIns="45700" rIns="91425" bIns="45700" anchor="t" anchorCtr="0">
            <a:noAutofit/>
          </a:bodyPr>
          <a:lstStyle/>
          <a:p>
            <a:pPr marL="177800" lvl="0" indent="-190500" algn="l" rtl="0">
              <a:spcBef>
                <a:spcPts val="0"/>
              </a:spcBef>
              <a:spcAft>
                <a:spcPts val="0"/>
              </a:spcAft>
              <a:buSzPts val="2400"/>
              <a:buFont typeface="Helvetica Neue"/>
              <a:buChar char="•"/>
            </a:pPr>
            <a:r>
              <a:rPr lang="en-US" sz="2400" dirty="0"/>
              <a:t>To login to an RC login node (CU or CSU users):</a:t>
            </a:r>
            <a:endParaRPr sz="2400" dirty="0"/>
          </a:p>
          <a:p>
            <a:pPr marL="177800" lvl="0" indent="0" algn="l" rtl="0">
              <a:spcBef>
                <a:spcPts val="0"/>
              </a:spcBef>
              <a:spcAft>
                <a:spcPts val="0"/>
              </a:spcAft>
              <a:buClr>
                <a:schemeClr val="dk1"/>
              </a:buClr>
              <a:buSzPts val="1100"/>
              <a:buFont typeface="Arial"/>
              <a:buNone/>
            </a:pPr>
            <a:endParaRPr sz="2400" dirty="0"/>
          </a:p>
          <a:p>
            <a:pPr marL="114300" lvl="0" indent="0" algn="l" rtl="0">
              <a:spcBef>
                <a:spcPts val="800"/>
              </a:spcBef>
              <a:spcAft>
                <a:spcPts val="0"/>
              </a:spcAft>
              <a:buClr>
                <a:schemeClr val="dk1"/>
              </a:buClr>
              <a:buSzPts val="2100"/>
              <a:buFont typeface="Arial"/>
              <a:buNone/>
            </a:pPr>
            <a:r>
              <a:rPr lang="en-US" sz="2500" dirty="0">
                <a:solidFill>
                  <a:schemeClr val="accent5"/>
                </a:solidFill>
                <a:latin typeface="Consolas"/>
                <a:ea typeface="Consolas"/>
                <a:cs typeface="Consolas"/>
                <a:sym typeface="Consolas"/>
              </a:rPr>
              <a:t>    </a:t>
            </a:r>
            <a:r>
              <a:rPr lang="en-US" sz="2700" dirty="0">
                <a:solidFill>
                  <a:schemeClr val="accent5"/>
                </a:solidFill>
                <a:latin typeface="Consolas"/>
                <a:ea typeface="Consolas"/>
                <a:cs typeface="Consolas"/>
                <a:sym typeface="Consolas"/>
              </a:rPr>
              <a:t>$ ssh &lt;</a:t>
            </a:r>
            <a:r>
              <a:rPr lang="en-US" sz="2700" dirty="0">
                <a:solidFill>
                  <a:schemeClr val="accent5"/>
                </a:solidFill>
                <a:uFill>
                  <a:noFill/>
                </a:uFill>
                <a:latin typeface="Consolas"/>
                <a:ea typeface="Consolas"/>
                <a:cs typeface="Consolas"/>
                <a:sym typeface="Consolas"/>
                <a:hlinkClick r:id="rId3">
                  <a:extLst>
                    <a:ext uri="{A12FA001-AC4F-418D-AE19-62706E023703}">
                      <ahyp:hlinkClr xmlns:ahyp="http://schemas.microsoft.com/office/drawing/2018/hyperlinkcolor" val="tx"/>
                    </a:ext>
                  </a:extLst>
                </a:hlinkClick>
              </a:rPr>
              <a:t>username&gt;@login.rc.colorado.edu</a:t>
            </a:r>
            <a:endParaRPr lang="en-US" sz="2700" dirty="0">
              <a:solidFill>
                <a:schemeClr val="accent5"/>
              </a:solidFill>
              <a:uFill>
                <a:noFill/>
              </a:uFill>
              <a:latin typeface="Consolas"/>
              <a:ea typeface="Consolas"/>
              <a:cs typeface="Consolas"/>
              <a:sym typeface="Consolas"/>
            </a:endParaRPr>
          </a:p>
          <a:p>
            <a:pPr marL="114300" lvl="0" indent="0" algn="l" rtl="0">
              <a:spcBef>
                <a:spcPts val="800"/>
              </a:spcBef>
              <a:spcAft>
                <a:spcPts val="0"/>
              </a:spcAft>
              <a:buClr>
                <a:schemeClr val="dk1"/>
              </a:buClr>
              <a:buSzPts val="2100"/>
              <a:buFont typeface="Arial"/>
              <a:buNone/>
            </a:pPr>
            <a:endParaRPr sz="2700" dirty="0">
              <a:solidFill>
                <a:schemeClr val="accent5"/>
              </a:solidFill>
              <a:latin typeface="Consolas"/>
              <a:ea typeface="Consolas"/>
              <a:cs typeface="Consolas"/>
              <a:sym typeface="Consolas"/>
            </a:endParaRPr>
          </a:p>
          <a:p>
            <a:pPr marL="177800" lvl="0" indent="-190500" algn="l" rtl="0">
              <a:spcBef>
                <a:spcPts val="0"/>
              </a:spcBef>
              <a:spcAft>
                <a:spcPts val="0"/>
              </a:spcAft>
              <a:buSzPts val="2400"/>
              <a:buFont typeface="Helvetica Neue"/>
              <a:buChar char="•"/>
            </a:pPr>
            <a:r>
              <a:rPr lang="en-US" sz="2400" dirty="0"/>
              <a:t>To login to an RC login node (AMC users):</a:t>
            </a:r>
          </a:p>
          <a:p>
            <a:pPr marL="177800" lvl="0" indent="0" algn="l" rtl="0">
              <a:spcBef>
                <a:spcPts val="0"/>
              </a:spcBef>
              <a:spcAft>
                <a:spcPts val="0"/>
              </a:spcAft>
              <a:buClr>
                <a:schemeClr val="dk1"/>
              </a:buClr>
              <a:buSzPts val="1100"/>
              <a:buFont typeface="Arial"/>
              <a:buNone/>
            </a:pPr>
            <a:endParaRPr lang="en-US" sz="2400" dirty="0"/>
          </a:p>
          <a:p>
            <a:pPr marL="114300" lvl="0" indent="0" algn="l" rtl="0">
              <a:spcBef>
                <a:spcPts val="800"/>
              </a:spcBef>
              <a:spcAft>
                <a:spcPts val="0"/>
              </a:spcAft>
              <a:buClr>
                <a:schemeClr val="dk1"/>
              </a:buClr>
              <a:buSzPts val="2100"/>
              <a:buFont typeface="Arial"/>
              <a:buNone/>
            </a:pPr>
            <a:r>
              <a:rPr lang="en-US" sz="2500" dirty="0">
                <a:solidFill>
                  <a:schemeClr val="accent5"/>
                </a:solidFill>
                <a:latin typeface="Consolas"/>
                <a:ea typeface="Consolas"/>
                <a:cs typeface="Consolas"/>
                <a:sym typeface="Consolas"/>
              </a:rPr>
              <a:t>    </a:t>
            </a:r>
            <a:r>
              <a:rPr lang="en-US" sz="2700" dirty="0">
                <a:solidFill>
                  <a:schemeClr val="accent5"/>
                </a:solidFill>
                <a:latin typeface="Consolas"/>
                <a:ea typeface="Consolas"/>
                <a:cs typeface="Consolas"/>
                <a:sym typeface="Consolas"/>
              </a:rPr>
              <a:t>$ ssh &lt;</a:t>
            </a:r>
            <a:r>
              <a:rPr lang="en-US" sz="2700" dirty="0">
                <a:solidFill>
                  <a:schemeClr val="accent5"/>
                </a:solidFill>
                <a:uFill>
                  <a:noFill/>
                </a:uFill>
                <a:latin typeface="Consolas"/>
                <a:ea typeface="Consolas"/>
                <a:cs typeface="Consolas"/>
                <a:sym typeface="Consolas"/>
                <a:hlinkClick r:id="rId3">
                  <a:extLst>
                    <a:ext uri="{A12FA001-AC4F-418D-AE19-62706E023703}">
                      <ahyp:hlinkClr xmlns:ahyp="http://schemas.microsoft.com/office/drawing/2018/hyperlinkcolor" val="tx"/>
                    </a:ext>
                  </a:extLst>
                </a:hlinkClick>
              </a:rPr>
              <a:t>username&gt;@login-ci.rc.colorado.edu</a:t>
            </a:r>
            <a:endParaRPr lang="en-US" sz="2400" dirty="0"/>
          </a:p>
          <a:p>
            <a:pPr marL="114300" lvl="0" indent="0" algn="l" rtl="0">
              <a:spcBef>
                <a:spcPts val="800"/>
              </a:spcBef>
              <a:spcAft>
                <a:spcPts val="0"/>
              </a:spcAft>
              <a:buClr>
                <a:schemeClr val="dk1"/>
              </a:buClr>
              <a:buSzPts val="2100"/>
              <a:buFont typeface="Arial"/>
              <a:buNone/>
            </a:pPr>
            <a:endParaRPr lang="en-US" sz="2400" dirty="0"/>
          </a:p>
          <a:p>
            <a:pPr marL="114300" lvl="0" indent="0" algn="l" rtl="0">
              <a:spcBef>
                <a:spcPts val="800"/>
              </a:spcBef>
              <a:spcAft>
                <a:spcPts val="0"/>
              </a:spcAft>
              <a:buClr>
                <a:schemeClr val="dk1"/>
              </a:buClr>
              <a:buSzPts val="2100"/>
              <a:buFont typeface="Arial"/>
              <a:buNone/>
            </a:pPr>
            <a:r>
              <a:rPr lang="en-US" sz="2400" dirty="0"/>
              <a:t>Supply your </a:t>
            </a:r>
            <a:r>
              <a:rPr lang="en-US" sz="2400" dirty="0" err="1"/>
              <a:t>IdentiKey</a:t>
            </a:r>
            <a:r>
              <a:rPr lang="en-US" sz="2400" dirty="0"/>
              <a:t> password and your Duo app will alert you to confirm the login</a:t>
            </a:r>
          </a:p>
          <a:p>
            <a:pPr marL="114300" lvl="0" indent="0" algn="l" rtl="0">
              <a:spcBef>
                <a:spcPts val="800"/>
              </a:spcBef>
              <a:spcAft>
                <a:spcPts val="0"/>
              </a:spcAft>
              <a:buClr>
                <a:schemeClr val="dk1"/>
              </a:buClr>
              <a:buSzPts val="2100"/>
              <a:buFont typeface="Arial"/>
              <a:buNone/>
            </a:pPr>
            <a:r>
              <a:rPr lang="en-US" sz="2000" i="1" dirty="0"/>
              <a:t>*ssh-based login is not available to RMACC users at this time – use OnDemand!</a:t>
            </a:r>
            <a:endParaRPr sz="2000" i="1" dirty="0"/>
          </a:p>
          <a:p>
            <a:pPr marL="114300" lvl="0" indent="0" algn="l" rtl="0">
              <a:spcBef>
                <a:spcPts val="800"/>
              </a:spcBef>
              <a:spcAft>
                <a:spcPts val="0"/>
              </a:spcAft>
              <a:buClr>
                <a:schemeClr val="dk1"/>
              </a:buClr>
              <a:buSzPts val="2100"/>
              <a:buFont typeface="Arial"/>
              <a:buNone/>
            </a:pPr>
            <a:endParaRPr sz="2400" dirty="0"/>
          </a:p>
          <a:p>
            <a:pPr marL="0" lvl="0" indent="0" algn="l" rtl="0">
              <a:spcBef>
                <a:spcPts val="800"/>
              </a:spcBef>
              <a:spcAft>
                <a:spcPts val="0"/>
              </a:spcAft>
              <a:buClr>
                <a:schemeClr val="dk1"/>
              </a:buClr>
              <a:buSzPts val="2100"/>
              <a:buFont typeface="Arial"/>
              <a:buNone/>
            </a:pPr>
            <a:endParaRPr sz="2400" dirty="0"/>
          </a:p>
        </p:txBody>
      </p:sp>
      <p:sp>
        <p:nvSpPr>
          <p:cNvPr id="591" name="Google Shape;591;p47"/>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30</a:t>
            </a:fld>
            <a:endParaRPr/>
          </a:p>
        </p:txBody>
      </p:sp>
      <p:cxnSp>
        <p:nvCxnSpPr>
          <p:cNvPr id="592" name="Google Shape;592;p47"/>
          <p:cNvCxnSpPr/>
          <p:nvPr/>
        </p:nvCxnSpPr>
        <p:spPr>
          <a:xfrm rot="10800000" flipH="1">
            <a:off x="550181" y="5659771"/>
            <a:ext cx="10585200" cy="9300"/>
          </a:xfrm>
          <a:prstGeom prst="straightConnector1">
            <a:avLst/>
          </a:prstGeom>
          <a:noFill/>
          <a:ln w="9525" cap="flat" cmpd="sng">
            <a:solidFill>
              <a:srgbClr val="44546A"/>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4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Demo: logging in with OnDemand</a:t>
            </a:r>
            <a:endParaRPr/>
          </a:p>
        </p:txBody>
      </p:sp>
      <p:sp>
        <p:nvSpPr>
          <p:cNvPr id="599" name="Google Shape;599;p48"/>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400" dirty="0"/>
              <a:t>CURC Open OnDemand is a browser based, integrated, single access point for all of your HPC resources at CU Research Computing.</a:t>
            </a:r>
            <a:endParaRPr sz="2400" dirty="0"/>
          </a:p>
          <a:p>
            <a:pPr marL="457200" lvl="0" indent="-381000" algn="l" rtl="0">
              <a:spcBef>
                <a:spcPts val="1000"/>
              </a:spcBef>
              <a:spcAft>
                <a:spcPts val="0"/>
              </a:spcAft>
              <a:buSzPts val="2400"/>
              <a:buChar char="•"/>
            </a:pPr>
            <a:r>
              <a:rPr lang="en-US" sz="2400" dirty="0"/>
              <a:t>CU Boulder:</a:t>
            </a:r>
            <a:r>
              <a:rPr lang="en-US" sz="2400" dirty="0">
                <a:uFill>
                  <a:noFill/>
                </a:uFill>
                <a:hlinkClick r:id="rId3"/>
              </a:rPr>
              <a:t> </a:t>
            </a:r>
            <a:r>
              <a:rPr lang="en-US" sz="2400" u="sng" dirty="0">
                <a:solidFill>
                  <a:schemeClr val="hlink"/>
                </a:solidFill>
                <a:hlinkClick r:id="rId3"/>
              </a:rPr>
              <a:t>https://ondemand.rc.colorado.edu</a:t>
            </a:r>
            <a:r>
              <a:rPr lang="en-US" sz="2400" dirty="0"/>
              <a:t>.</a:t>
            </a:r>
          </a:p>
          <a:p>
            <a:pPr indent="-381000">
              <a:buSzPts val="2400"/>
            </a:pPr>
            <a:r>
              <a:rPr lang="en-US" sz="2400" dirty="0"/>
              <a:t>Other RMACC Institutions: </a:t>
            </a:r>
            <a:r>
              <a:rPr lang="en-US" sz="2400" dirty="0">
                <a:hlinkClick r:id="rId4"/>
              </a:rPr>
              <a:t>https://ondemand-rmacc.rc.colorado.edu/</a:t>
            </a:r>
            <a:r>
              <a:rPr lang="en-US" sz="2400" dirty="0"/>
              <a:t> </a:t>
            </a:r>
            <a:endParaRPr sz="2400" dirty="0"/>
          </a:p>
        </p:txBody>
      </p:sp>
      <p:sp>
        <p:nvSpPr>
          <p:cNvPr id="600" name="Google Shape;600;p48"/>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4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Logging In</a:t>
            </a:r>
            <a:endParaRPr/>
          </a:p>
        </p:txBody>
      </p:sp>
      <p:sp>
        <p:nvSpPr>
          <p:cNvPr id="607" name="Google Shape;607;p49"/>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406400" algn="l" rtl="0">
              <a:spcBef>
                <a:spcPts val="800"/>
              </a:spcBef>
              <a:spcAft>
                <a:spcPts val="0"/>
              </a:spcAft>
              <a:buSzPts val="2800"/>
              <a:buFont typeface="Helvetica Neue"/>
              <a:buChar char="•"/>
            </a:pPr>
            <a:r>
              <a:rPr lang="en-US" dirty="0"/>
              <a:t>It’s important to note that you are </a:t>
            </a:r>
            <a:r>
              <a:rPr lang="en-US" b="1" i="1" dirty="0"/>
              <a:t>NOT</a:t>
            </a:r>
            <a:r>
              <a:rPr lang="en-US" dirty="0"/>
              <a:t> logging into any specific resource, Alpine, Blanca, etc.</a:t>
            </a:r>
            <a:endParaRPr dirty="0"/>
          </a:p>
          <a:p>
            <a:pPr marL="177800" lvl="0" indent="0" algn="l" rtl="0">
              <a:spcBef>
                <a:spcPts val="800"/>
              </a:spcBef>
              <a:spcAft>
                <a:spcPts val="0"/>
              </a:spcAft>
              <a:buNone/>
            </a:pPr>
            <a:endParaRPr dirty="0"/>
          </a:p>
          <a:p>
            <a:pPr marL="457200" lvl="0" indent="-406400" algn="l" rtl="0">
              <a:spcBef>
                <a:spcPts val="1000"/>
              </a:spcBef>
              <a:spcAft>
                <a:spcPts val="0"/>
              </a:spcAft>
              <a:buSzPts val="2800"/>
              <a:buFont typeface="Helvetica Neue"/>
              <a:buChar char="•"/>
            </a:pPr>
            <a:r>
              <a:rPr lang="en-US" dirty="0"/>
              <a:t>When you log in, you land on our </a:t>
            </a:r>
            <a:r>
              <a:rPr lang="en-US" b="1" i="1" dirty="0"/>
              <a:t>login nodes</a:t>
            </a:r>
            <a:endParaRPr b="1" i="1" dirty="0"/>
          </a:p>
          <a:p>
            <a:pPr marL="177800" lvl="0" indent="0" algn="l" rtl="0">
              <a:spcBef>
                <a:spcPts val="1000"/>
              </a:spcBef>
              <a:spcAft>
                <a:spcPts val="0"/>
              </a:spcAft>
              <a:buNone/>
            </a:pPr>
            <a:endParaRPr dirty="0"/>
          </a:p>
          <a:p>
            <a:pPr marL="457200" lvl="0" indent="-406400" algn="l" rtl="0">
              <a:spcBef>
                <a:spcPts val="1000"/>
              </a:spcBef>
              <a:spcAft>
                <a:spcPts val="0"/>
              </a:spcAft>
              <a:buSzPts val="2800"/>
              <a:buFont typeface="Helvetica Neue"/>
              <a:buChar char="•"/>
            </a:pPr>
            <a:r>
              <a:rPr lang="en-US" dirty="0"/>
              <a:t>From </a:t>
            </a:r>
            <a:r>
              <a:rPr lang="en-US" b="1" i="1" dirty="0"/>
              <a:t>there</a:t>
            </a:r>
            <a:r>
              <a:rPr lang="en-US" dirty="0"/>
              <a:t>, you can access our other resources:</a:t>
            </a:r>
            <a:endParaRPr dirty="0"/>
          </a:p>
          <a:p>
            <a:pPr marL="520700" lvl="1" indent="-177800" algn="l" rtl="0">
              <a:spcBef>
                <a:spcPts val="500"/>
              </a:spcBef>
              <a:spcAft>
                <a:spcPts val="0"/>
              </a:spcAft>
              <a:buSzPts val="1800"/>
              <a:buFont typeface="Arial"/>
              <a:buChar char="•"/>
            </a:pPr>
            <a:r>
              <a:rPr lang="en-US" dirty="0"/>
              <a:t>Alpine</a:t>
            </a:r>
            <a:endParaRPr dirty="0"/>
          </a:p>
          <a:p>
            <a:pPr marL="520700" lvl="1" indent="-177800" algn="l" rtl="0">
              <a:spcBef>
                <a:spcPts val="500"/>
              </a:spcBef>
              <a:spcAft>
                <a:spcPts val="0"/>
              </a:spcAft>
              <a:buSzPts val="1800"/>
              <a:buFont typeface="Arial"/>
              <a:buChar char="•"/>
            </a:pPr>
            <a:r>
              <a:rPr lang="en-US" dirty="0"/>
              <a:t>Blanca</a:t>
            </a:r>
          </a:p>
          <a:p>
            <a:pPr marL="520700" lvl="1" indent="-177800" algn="l" rtl="0">
              <a:spcBef>
                <a:spcPts val="500"/>
              </a:spcBef>
              <a:spcAft>
                <a:spcPts val="0"/>
              </a:spcAft>
              <a:buSzPts val="1800"/>
              <a:buFont typeface="Arial"/>
              <a:buChar char="•"/>
            </a:pPr>
            <a:r>
              <a:rPr lang="en-US" dirty="0" err="1"/>
              <a:t>Petalibrary</a:t>
            </a:r>
            <a:endParaRPr dirty="0"/>
          </a:p>
        </p:txBody>
      </p:sp>
      <p:sp>
        <p:nvSpPr>
          <p:cNvPr id="608" name="Google Shape;608;p49"/>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5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Navigating Research Computing</a:t>
            </a:r>
            <a:endParaRPr/>
          </a:p>
        </p:txBody>
      </p:sp>
      <p:sp>
        <p:nvSpPr>
          <p:cNvPr id="615" name="Google Shape;615;p50"/>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51"/>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34</a:t>
            </a:fld>
            <a:endParaRPr/>
          </a:p>
        </p:txBody>
      </p:sp>
      <p:graphicFrame>
        <p:nvGraphicFramePr>
          <p:cNvPr id="622" name="Google Shape;622;p51"/>
          <p:cNvGraphicFramePr/>
          <p:nvPr/>
        </p:nvGraphicFramePr>
        <p:xfrm>
          <a:off x="2445925" y="990580"/>
          <a:ext cx="7751500" cy="1737345"/>
        </p:xfrm>
        <a:graphic>
          <a:graphicData uri="http://schemas.openxmlformats.org/drawingml/2006/table">
            <a:tbl>
              <a:tblPr>
                <a:noFill/>
                <a:tableStyleId>{CE318D51-86EE-4300-AF37-D1893FD06897}</a:tableStyleId>
              </a:tblPr>
              <a:tblGrid>
                <a:gridCol w="3875750">
                  <a:extLst>
                    <a:ext uri="{9D8B030D-6E8A-4147-A177-3AD203B41FA5}">
                      <a16:colId xmlns:a16="http://schemas.microsoft.com/office/drawing/2014/main" val="20000"/>
                    </a:ext>
                  </a:extLst>
                </a:gridCol>
                <a:gridCol w="3875750">
                  <a:extLst>
                    <a:ext uri="{9D8B030D-6E8A-4147-A177-3AD203B41FA5}">
                      <a16:colId xmlns:a16="http://schemas.microsoft.com/office/drawing/2014/main" val="20001"/>
                    </a:ext>
                  </a:extLst>
                </a:gridCol>
              </a:tblGrid>
              <a:tr h="444000">
                <a:tc>
                  <a:txBody>
                    <a:bodyPr/>
                    <a:lstStyle/>
                    <a:p>
                      <a:pPr marL="0" lvl="0" indent="0" algn="l" rtl="0">
                        <a:spcBef>
                          <a:spcPts val="0"/>
                        </a:spcBef>
                        <a:spcAft>
                          <a:spcPts val="0"/>
                        </a:spcAft>
                        <a:buNone/>
                      </a:pPr>
                      <a:r>
                        <a:rPr lang="en-US" sz="1800" b="1">
                          <a:solidFill>
                            <a:srgbClr val="000000"/>
                          </a:solidFill>
                          <a:latin typeface="Helvetica Neue"/>
                          <a:ea typeface="Helvetica Neue"/>
                          <a:cs typeface="Helvetica Neue"/>
                          <a:sym typeface="Helvetica Neue"/>
                        </a:rPr>
                        <a:t>Node</a:t>
                      </a:r>
                      <a:endParaRPr sz="1800" b="1">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US" sz="1800" b="1">
                          <a:solidFill>
                            <a:srgbClr val="000000"/>
                          </a:solidFill>
                          <a:latin typeface="Helvetica Neue"/>
                          <a:ea typeface="Helvetica Neue"/>
                          <a:cs typeface="Helvetica Neue"/>
                          <a:sym typeface="Helvetica Neue"/>
                        </a:rPr>
                        <a:t>File System</a:t>
                      </a:r>
                      <a:endParaRPr sz="1800" b="1">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0"/>
                  </a:ext>
                </a:extLst>
              </a:tr>
              <a:tr h="1280175">
                <a:tc>
                  <a:txBody>
                    <a:bodyPr/>
                    <a:lstStyle/>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One computing server</a:t>
                      </a:r>
                      <a:endParaRPr sz="1800">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Physical hardware</a:t>
                      </a:r>
                      <a:endParaRPr sz="1800">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Work together in parallel</a:t>
                      </a:r>
                      <a:endParaRPr sz="1800">
                        <a:solidFill>
                          <a:srgbClr val="000000"/>
                        </a:solidFill>
                        <a:latin typeface="Helvetica Neue"/>
                        <a:ea typeface="Helvetica Neue"/>
                        <a:cs typeface="Helvetica Neue"/>
                        <a:sym typeface="Helvetica Neue"/>
                      </a:endParaRPr>
                    </a:p>
                    <a:p>
                      <a:pPr marL="0" lvl="0" indent="0" algn="l" rtl="0">
                        <a:spcBef>
                          <a:spcPts val="0"/>
                        </a:spcBef>
                        <a:spcAft>
                          <a:spcPts val="0"/>
                        </a:spcAft>
                        <a:buNone/>
                      </a:pP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The basic tree-like layout</a:t>
                      </a:r>
                      <a:endParaRPr sz="1800">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From most nodes* you have access to </a:t>
                      </a:r>
                      <a:r>
                        <a:rPr lang="en-US" sz="1800">
                          <a:latin typeface="Helvetica Neue"/>
                          <a:ea typeface="Helvetica Neue"/>
                          <a:cs typeface="Helvetica Neue"/>
                          <a:sym typeface="Helvetica Neue"/>
                        </a:rPr>
                        <a:t>most </a:t>
                      </a:r>
                      <a:r>
                        <a:rPr lang="en-US" sz="1800">
                          <a:solidFill>
                            <a:srgbClr val="000000"/>
                          </a:solidFill>
                          <a:latin typeface="Helvetica Neue"/>
                          <a:ea typeface="Helvetica Neue"/>
                          <a:cs typeface="Helvetica Neue"/>
                          <a:sym typeface="Helvetica Neue"/>
                        </a:rPr>
                        <a:t>file systems</a:t>
                      </a:r>
                      <a:endParaRPr sz="1800">
                        <a:solidFill>
                          <a:srgbClr val="000000"/>
                        </a:solidFill>
                        <a:latin typeface="Helvetica Neue"/>
                        <a:ea typeface="Helvetica Neue"/>
                        <a:cs typeface="Helvetica Neue"/>
                        <a:sym typeface="Helvetica Neue"/>
                      </a:endParaRPr>
                    </a:p>
                    <a:p>
                      <a:pPr marL="0" lvl="0" indent="0" algn="l" rtl="0">
                        <a:spcBef>
                          <a:spcPts val="0"/>
                        </a:spcBef>
                        <a:spcAft>
                          <a:spcPts val="0"/>
                        </a:spcAft>
                        <a:buNone/>
                      </a:pP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pSp>
        <p:nvGrpSpPr>
          <p:cNvPr id="623" name="Google Shape;623;p51"/>
          <p:cNvGrpSpPr/>
          <p:nvPr/>
        </p:nvGrpSpPr>
        <p:grpSpPr>
          <a:xfrm>
            <a:off x="1248460" y="3824192"/>
            <a:ext cx="10146435" cy="1971213"/>
            <a:chOff x="1096025" y="3067300"/>
            <a:chExt cx="6589450" cy="1280175"/>
          </a:xfrm>
        </p:grpSpPr>
        <p:sp>
          <p:nvSpPr>
            <p:cNvPr id="624" name="Google Shape;624;p51"/>
            <p:cNvSpPr/>
            <p:nvPr/>
          </p:nvSpPr>
          <p:spPr>
            <a:xfrm>
              <a:off x="1870050" y="3368025"/>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1"/>
            <p:cNvSpPr/>
            <p:nvPr/>
          </p:nvSpPr>
          <p:spPr>
            <a:xfrm>
              <a:off x="2916225" y="3094125"/>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1"/>
            <p:cNvSpPr/>
            <p:nvPr/>
          </p:nvSpPr>
          <p:spPr>
            <a:xfrm>
              <a:off x="3704575" y="3624650"/>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1"/>
            <p:cNvSpPr/>
            <p:nvPr/>
          </p:nvSpPr>
          <p:spPr>
            <a:xfrm>
              <a:off x="2443275" y="4073575"/>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1"/>
            <p:cNvSpPr/>
            <p:nvPr/>
          </p:nvSpPr>
          <p:spPr>
            <a:xfrm>
              <a:off x="1096025" y="3898550"/>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 name="Google Shape;629;p51"/>
            <p:cNvCxnSpPr>
              <a:stCxn id="628" idx="3"/>
              <a:endCxn id="624" idx="1"/>
            </p:cNvCxnSpPr>
            <p:nvPr/>
          </p:nvCxnSpPr>
          <p:spPr>
            <a:xfrm rot="10800000" flipH="1">
              <a:off x="1369925" y="3505100"/>
              <a:ext cx="500100" cy="530400"/>
            </a:xfrm>
            <a:prstGeom prst="straightConnector1">
              <a:avLst/>
            </a:prstGeom>
            <a:noFill/>
            <a:ln w="9525" cap="flat" cmpd="sng">
              <a:solidFill>
                <a:srgbClr val="44546A"/>
              </a:solidFill>
              <a:prstDash val="solid"/>
              <a:round/>
              <a:headEnd type="none" w="med" len="med"/>
              <a:tailEnd type="none" w="med" len="med"/>
            </a:ln>
          </p:spPr>
        </p:cxnSp>
        <p:cxnSp>
          <p:nvCxnSpPr>
            <p:cNvPr id="630" name="Google Shape;630;p51"/>
            <p:cNvCxnSpPr>
              <a:endCxn id="627" idx="1"/>
            </p:cNvCxnSpPr>
            <p:nvPr/>
          </p:nvCxnSpPr>
          <p:spPr>
            <a:xfrm>
              <a:off x="1369875" y="4035625"/>
              <a:ext cx="1073400" cy="174900"/>
            </a:xfrm>
            <a:prstGeom prst="straightConnector1">
              <a:avLst/>
            </a:prstGeom>
            <a:noFill/>
            <a:ln w="9525" cap="flat" cmpd="sng">
              <a:solidFill>
                <a:srgbClr val="44546A"/>
              </a:solidFill>
              <a:prstDash val="solid"/>
              <a:round/>
              <a:headEnd type="none" w="med" len="med"/>
              <a:tailEnd type="none" w="med" len="med"/>
            </a:ln>
          </p:spPr>
        </p:cxnSp>
        <p:cxnSp>
          <p:nvCxnSpPr>
            <p:cNvPr id="631" name="Google Shape;631;p51"/>
            <p:cNvCxnSpPr>
              <a:stCxn id="624" idx="2"/>
              <a:endCxn id="627" idx="1"/>
            </p:cNvCxnSpPr>
            <p:nvPr/>
          </p:nvCxnSpPr>
          <p:spPr>
            <a:xfrm>
              <a:off x="2007000" y="3641925"/>
              <a:ext cx="436200" cy="568500"/>
            </a:xfrm>
            <a:prstGeom prst="straightConnector1">
              <a:avLst/>
            </a:prstGeom>
            <a:noFill/>
            <a:ln w="9525" cap="flat" cmpd="sng">
              <a:solidFill>
                <a:srgbClr val="44546A"/>
              </a:solidFill>
              <a:prstDash val="solid"/>
              <a:round/>
              <a:headEnd type="none" w="med" len="med"/>
              <a:tailEnd type="none" w="med" len="med"/>
            </a:ln>
          </p:spPr>
        </p:cxnSp>
        <p:cxnSp>
          <p:nvCxnSpPr>
            <p:cNvPr id="632" name="Google Shape;632;p51"/>
            <p:cNvCxnSpPr>
              <a:endCxn id="625" idx="1"/>
            </p:cNvCxnSpPr>
            <p:nvPr/>
          </p:nvCxnSpPr>
          <p:spPr>
            <a:xfrm rot="10800000" flipH="1">
              <a:off x="2144025" y="3231075"/>
              <a:ext cx="772200" cy="273900"/>
            </a:xfrm>
            <a:prstGeom prst="straightConnector1">
              <a:avLst/>
            </a:prstGeom>
            <a:noFill/>
            <a:ln w="9525" cap="flat" cmpd="sng">
              <a:solidFill>
                <a:srgbClr val="44546A"/>
              </a:solidFill>
              <a:prstDash val="solid"/>
              <a:round/>
              <a:headEnd type="none" w="med" len="med"/>
              <a:tailEnd type="none" w="med" len="med"/>
            </a:ln>
          </p:spPr>
        </p:cxnSp>
        <p:cxnSp>
          <p:nvCxnSpPr>
            <p:cNvPr id="633" name="Google Shape;633;p51"/>
            <p:cNvCxnSpPr>
              <a:endCxn id="627" idx="3"/>
            </p:cNvCxnSpPr>
            <p:nvPr/>
          </p:nvCxnSpPr>
          <p:spPr>
            <a:xfrm flipH="1">
              <a:off x="2717175" y="3368125"/>
              <a:ext cx="336000" cy="842400"/>
            </a:xfrm>
            <a:prstGeom prst="straightConnector1">
              <a:avLst/>
            </a:prstGeom>
            <a:noFill/>
            <a:ln w="9525" cap="flat" cmpd="sng">
              <a:solidFill>
                <a:srgbClr val="44546A"/>
              </a:solidFill>
              <a:prstDash val="solid"/>
              <a:round/>
              <a:headEnd type="none" w="med" len="med"/>
              <a:tailEnd type="none" w="med" len="med"/>
            </a:ln>
          </p:spPr>
        </p:cxnSp>
        <p:cxnSp>
          <p:nvCxnSpPr>
            <p:cNvPr id="634" name="Google Shape;634;p51"/>
            <p:cNvCxnSpPr>
              <a:stCxn id="625" idx="3"/>
              <a:endCxn id="626" idx="1"/>
            </p:cNvCxnSpPr>
            <p:nvPr/>
          </p:nvCxnSpPr>
          <p:spPr>
            <a:xfrm>
              <a:off x="3190125" y="3231075"/>
              <a:ext cx="514500" cy="530400"/>
            </a:xfrm>
            <a:prstGeom prst="straightConnector1">
              <a:avLst/>
            </a:prstGeom>
            <a:noFill/>
            <a:ln w="9525" cap="flat" cmpd="sng">
              <a:solidFill>
                <a:srgbClr val="44546A"/>
              </a:solidFill>
              <a:prstDash val="solid"/>
              <a:round/>
              <a:headEnd type="none" w="med" len="med"/>
              <a:tailEnd type="none" w="med" len="med"/>
            </a:ln>
          </p:spPr>
        </p:cxnSp>
        <p:cxnSp>
          <p:nvCxnSpPr>
            <p:cNvPr id="635" name="Google Shape;635;p51"/>
            <p:cNvCxnSpPr>
              <a:stCxn id="627" idx="3"/>
              <a:endCxn id="626" idx="1"/>
            </p:cNvCxnSpPr>
            <p:nvPr/>
          </p:nvCxnSpPr>
          <p:spPr>
            <a:xfrm rot="10800000" flipH="1">
              <a:off x="2717175" y="3761725"/>
              <a:ext cx="987300" cy="448800"/>
            </a:xfrm>
            <a:prstGeom prst="straightConnector1">
              <a:avLst/>
            </a:prstGeom>
            <a:noFill/>
            <a:ln w="9525" cap="flat" cmpd="sng">
              <a:solidFill>
                <a:srgbClr val="44546A"/>
              </a:solidFill>
              <a:prstDash val="solid"/>
              <a:round/>
              <a:headEnd type="none" w="med" len="med"/>
              <a:tailEnd type="none" w="med" len="med"/>
            </a:ln>
          </p:spPr>
        </p:cxnSp>
        <p:sp>
          <p:nvSpPr>
            <p:cNvPr id="636" name="Google Shape;636;p51"/>
            <p:cNvSpPr/>
            <p:nvPr/>
          </p:nvSpPr>
          <p:spPr>
            <a:xfrm>
              <a:off x="6608575" y="3067300"/>
              <a:ext cx="3006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a:t>
              </a:r>
              <a:endParaRPr/>
            </a:p>
          </p:txBody>
        </p:sp>
        <p:sp>
          <p:nvSpPr>
            <p:cNvPr id="637" name="Google Shape;637;p51"/>
            <p:cNvSpPr/>
            <p:nvPr/>
          </p:nvSpPr>
          <p:spPr>
            <a:xfrm>
              <a:off x="5544675" y="3504975"/>
              <a:ext cx="3945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d1</a:t>
              </a:r>
              <a:endParaRPr/>
            </a:p>
          </p:txBody>
        </p:sp>
        <p:sp>
          <p:nvSpPr>
            <p:cNvPr id="638" name="Google Shape;638;p51"/>
            <p:cNvSpPr/>
            <p:nvPr/>
          </p:nvSpPr>
          <p:spPr>
            <a:xfrm>
              <a:off x="5362103" y="3958150"/>
              <a:ext cx="3360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f1</a:t>
              </a:r>
              <a:endParaRPr/>
            </a:p>
          </p:txBody>
        </p:sp>
        <p:sp>
          <p:nvSpPr>
            <p:cNvPr id="639" name="Google Shape;639;p51"/>
            <p:cNvSpPr/>
            <p:nvPr/>
          </p:nvSpPr>
          <p:spPr>
            <a:xfrm>
              <a:off x="5963376" y="3958150"/>
              <a:ext cx="3360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f2</a:t>
              </a:r>
              <a:endParaRPr/>
            </a:p>
          </p:txBody>
        </p:sp>
        <p:cxnSp>
          <p:nvCxnSpPr>
            <p:cNvPr id="640" name="Google Shape;640;p51"/>
            <p:cNvCxnSpPr>
              <a:stCxn id="637" idx="0"/>
              <a:endCxn id="636" idx="2"/>
            </p:cNvCxnSpPr>
            <p:nvPr/>
          </p:nvCxnSpPr>
          <p:spPr>
            <a:xfrm rot="-5400000">
              <a:off x="6168525" y="2914575"/>
              <a:ext cx="163800" cy="1017000"/>
            </a:xfrm>
            <a:prstGeom prst="bentConnector3">
              <a:avLst>
                <a:gd name="adj1" fmla="val 49992"/>
              </a:avLst>
            </a:prstGeom>
            <a:noFill/>
            <a:ln w="9525" cap="flat" cmpd="sng">
              <a:solidFill>
                <a:srgbClr val="44546A"/>
              </a:solidFill>
              <a:prstDash val="solid"/>
              <a:round/>
              <a:headEnd type="none" w="med" len="med"/>
              <a:tailEnd type="none" w="med" len="med"/>
            </a:ln>
          </p:spPr>
        </p:cxnSp>
        <p:cxnSp>
          <p:nvCxnSpPr>
            <p:cNvPr id="641" name="Google Shape;641;p51"/>
            <p:cNvCxnSpPr>
              <a:stCxn id="642" idx="0"/>
              <a:endCxn id="636" idx="2"/>
            </p:cNvCxnSpPr>
            <p:nvPr/>
          </p:nvCxnSpPr>
          <p:spPr>
            <a:xfrm rot="-5400000">
              <a:off x="6427950" y="3173925"/>
              <a:ext cx="163800" cy="498300"/>
            </a:xfrm>
            <a:prstGeom prst="bentConnector3">
              <a:avLst>
                <a:gd name="adj1" fmla="val 49992"/>
              </a:avLst>
            </a:prstGeom>
            <a:noFill/>
            <a:ln w="9525" cap="flat" cmpd="sng">
              <a:solidFill>
                <a:srgbClr val="44546A"/>
              </a:solidFill>
              <a:prstDash val="solid"/>
              <a:round/>
              <a:headEnd type="none" w="med" len="med"/>
              <a:tailEnd type="none" w="med" len="med"/>
            </a:ln>
          </p:spPr>
        </p:cxnSp>
        <p:cxnSp>
          <p:nvCxnSpPr>
            <p:cNvPr id="643" name="Google Shape;643;p51"/>
            <p:cNvCxnSpPr>
              <a:stCxn id="644" idx="0"/>
              <a:endCxn id="636" idx="2"/>
            </p:cNvCxnSpPr>
            <p:nvPr/>
          </p:nvCxnSpPr>
          <p:spPr>
            <a:xfrm rot="5400000" flipH="1">
              <a:off x="6700375" y="3399525"/>
              <a:ext cx="163800" cy="47100"/>
            </a:xfrm>
            <a:prstGeom prst="bentConnector3">
              <a:avLst>
                <a:gd name="adj1" fmla="val 49992"/>
              </a:avLst>
            </a:prstGeom>
            <a:noFill/>
            <a:ln w="9525" cap="flat" cmpd="sng">
              <a:solidFill>
                <a:srgbClr val="44546A"/>
              </a:solidFill>
              <a:prstDash val="solid"/>
              <a:round/>
              <a:headEnd type="none" w="med" len="med"/>
              <a:tailEnd type="none" w="med" len="med"/>
            </a:ln>
          </p:spPr>
        </p:cxnSp>
        <p:cxnSp>
          <p:nvCxnSpPr>
            <p:cNvPr id="645" name="Google Shape;645;p51"/>
            <p:cNvCxnSpPr>
              <a:stCxn id="646" idx="0"/>
              <a:endCxn id="636" idx="2"/>
            </p:cNvCxnSpPr>
            <p:nvPr/>
          </p:nvCxnSpPr>
          <p:spPr>
            <a:xfrm rot="5400000" flipH="1">
              <a:off x="7041675" y="3058425"/>
              <a:ext cx="163800" cy="729300"/>
            </a:xfrm>
            <a:prstGeom prst="bentConnector3">
              <a:avLst>
                <a:gd name="adj1" fmla="val 49992"/>
              </a:avLst>
            </a:prstGeom>
            <a:noFill/>
            <a:ln w="9525" cap="flat" cmpd="sng">
              <a:solidFill>
                <a:srgbClr val="44546A"/>
              </a:solidFill>
              <a:prstDash val="solid"/>
              <a:round/>
              <a:headEnd type="none" w="med" len="med"/>
              <a:tailEnd type="none" w="med" len="med"/>
            </a:ln>
          </p:spPr>
        </p:cxnSp>
        <p:cxnSp>
          <p:nvCxnSpPr>
            <p:cNvPr id="647" name="Google Shape;647;p51"/>
            <p:cNvCxnSpPr>
              <a:stCxn id="638" idx="0"/>
              <a:endCxn id="637" idx="2"/>
            </p:cNvCxnSpPr>
            <p:nvPr/>
          </p:nvCxnSpPr>
          <p:spPr>
            <a:xfrm rot="-5400000">
              <a:off x="5546303" y="3762550"/>
              <a:ext cx="179400" cy="211800"/>
            </a:xfrm>
            <a:prstGeom prst="bentConnector3">
              <a:avLst>
                <a:gd name="adj1" fmla="val 49965"/>
              </a:avLst>
            </a:prstGeom>
            <a:noFill/>
            <a:ln w="9525" cap="flat" cmpd="sng">
              <a:solidFill>
                <a:srgbClr val="44546A"/>
              </a:solidFill>
              <a:prstDash val="solid"/>
              <a:round/>
              <a:headEnd type="none" w="med" len="med"/>
              <a:tailEnd type="none" w="med" len="med"/>
            </a:ln>
          </p:spPr>
        </p:cxnSp>
        <p:cxnSp>
          <p:nvCxnSpPr>
            <p:cNvPr id="648" name="Google Shape;648;p51"/>
            <p:cNvCxnSpPr>
              <a:stCxn id="639" idx="0"/>
              <a:endCxn id="637" idx="2"/>
            </p:cNvCxnSpPr>
            <p:nvPr/>
          </p:nvCxnSpPr>
          <p:spPr>
            <a:xfrm rot="5400000" flipH="1">
              <a:off x="5846976" y="3673750"/>
              <a:ext cx="179400" cy="389400"/>
            </a:xfrm>
            <a:prstGeom prst="bentConnector3">
              <a:avLst>
                <a:gd name="adj1" fmla="val 49965"/>
              </a:avLst>
            </a:prstGeom>
            <a:noFill/>
            <a:ln w="9525" cap="flat" cmpd="sng">
              <a:solidFill>
                <a:srgbClr val="44546A"/>
              </a:solidFill>
              <a:prstDash val="solid"/>
              <a:round/>
              <a:headEnd type="none" w="med" len="med"/>
              <a:tailEnd type="none" w="med" len="med"/>
            </a:ln>
          </p:spPr>
        </p:cxnSp>
        <p:sp>
          <p:nvSpPr>
            <p:cNvPr id="642" name="Google Shape;642;p51"/>
            <p:cNvSpPr/>
            <p:nvPr/>
          </p:nvSpPr>
          <p:spPr>
            <a:xfrm>
              <a:off x="6063450" y="3504975"/>
              <a:ext cx="3945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d2</a:t>
              </a:r>
              <a:endParaRPr/>
            </a:p>
          </p:txBody>
        </p:sp>
        <p:sp>
          <p:nvSpPr>
            <p:cNvPr id="644" name="Google Shape;644;p51"/>
            <p:cNvSpPr/>
            <p:nvPr/>
          </p:nvSpPr>
          <p:spPr>
            <a:xfrm>
              <a:off x="6608575" y="3504975"/>
              <a:ext cx="3945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d3</a:t>
              </a:r>
              <a:endParaRPr/>
            </a:p>
          </p:txBody>
        </p:sp>
        <p:sp>
          <p:nvSpPr>
            <p:cNvPr id="646" name="Google Shape;646;p51"/>
            <p:cNvSpPr/>
            <p:nvPr/>
          </p:nvSpPr>
          <p:spPr>
            <a:xfrm>
              <a:off x="7290975" y="3504975"/>
              <a:ext cx="3945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d4</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2"/>
          <p:cNvSpPr/>
          <p:nvPr/>
        </p:nvSpPr>
        <p:spPr>
          <a:xfrm rot="5400000" flipH="1">
            <a:off x="8466500" y="2730200"/>
            <a:ext cx="2205000" cy="3945000"/>
          </a:xfrm>
          <a:prstGeom prst="wedgeRoundRectCallout">
            <a:avLst>
              <a:gd name="adj1" fmla="val -9111"/>
              <a:gd name="adj2" fmla="val 69246"/>
              <a:gd name="adj3" fmla="val 0"/>
            </a:avLst>
          </a:prstGeom>
          <a:solidFill>
            <a:srgbClr val="E7E6E6"/>
          </a:solidFill>
          <a:ln w="9525"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2"/>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US"/>
              <a:t>35</a:t>
            </a:fld>
            <a:endParaRPr/>
          </a:p>
        </p:txBody>
      </p:sp>
      <p:graphicFrame>
        <p:nvGraphicFramePr>
          <p:cNvPr id="656" name="Google Shape;656;p52"/>
          <p:cNvGraphicFramePr/>
          <p:nvPr/>
        </p:nvGraphicFramePr>
        <p:xfrm>
          <a:off x="2445925" y="990580"/>
          <a:ext cx="7751500" cy="1737345"/>
        </p:xfrm>
        <a:graphic>
          <a:graphicData uri="http://schemas.openxmlformats.org/drawingml/2006/table">
            <a:tbl>
              <a:tblPr>
                <a:noFill/>
                <a:tableStyleId>{CE318D51-86EE-4300-AF37-D1893FD06897}</a:tableStyleId>
              </a:tblPr>
              <a:tblGrid>
                <a:gridCol w="3875750">
                  <a:extLst>
                    <a:ext uri="{9D8B030D-6E8A-4147-A177-3AD203B41FA5}">
                      <a16:colId xmlns:a16="http://schemas.microsoft.com/office/drawing/2014/main" val="20000"/>
                    </a:ext>
                  </a:extLst>
                </a:gridCol>
                <a:gridCol w="3875750">
                  <a:extLst>
                    <a:ext uri="{9D8B030D-6E8A-4147-A177-3AD203B41FA5}">
                      <a16:colId xmlns:a16="http://schemas.microsoft.com/office/drawing/2014/main" val="20001"/>
                    </a:ext>
                  </a:extLst>
                </a:gridCol>
              </a:tblGrid>
              <a:tr h="444000">
                <a:tc>
                  <a:txBody>
                    <a:bodyPr/>
                    <a:lstStyle/>
                    <a:p>
                      <a:pPr marL="0" lvl="0" indent="0" algn="l" rtl="0">
                        <a:spcBef>
                          <a:spcPts val="0"/>
                        </a:spcBef>
                        <a:spcAft>
                          <a:spcPts val="0"/>
                        </a:spcAft>
                        <a:buNone/>
                      </a:pPr>
                      <a:r>
                        <a:rPr lang="en-US" sz="1800" b="1">
                          <a:solidFill>
                            <a:srgbClr val="000000"/>
                          </a:solidFill>
                          <a:latin typeface="Helvetica Neue"/>
                          <a:ea typeface="Helvetica Neue"/>
                          <a:cs typeface="Helvetica Neue"/>
                          <a:sym typeface="Helvetica Neue"/>
                        </a:rPr>
                        <a:t>Node</a:t>
                      </a:r>
                      <a:endParaRPr sz="1800" b="1">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US" sz="1800" b="1">
                          <a:solidFill>
                            <a:srgbClr val="000000"/>
                          </a:solidFill>
                          <a:latin typeface="Helvetica Neue"/>
                          <a:ea typeface="Helvetica Neue"/>
                          <a:cs typeface="Helvetica Neue"/>
                          <a:sym typeface="Helvetica Neue"/>
                        </a:rPr>
                        <a:t>File System</a:t>
                      </a:r>
                      <a:endParaRPr sz="1800" b="1">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0"/>
                  </a:ext>
                </a:extLst>
              </a:tr>
              <a:tr h="1280175">
                <a:tc>
                  <a:txBody>
                    <a:bodyPr/>
                    <a:lstStyle/>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One computing server</a:t>
                      </a:r>
                      <a:endParaRPr sz="1800">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Physical hardware</a:t>
                      </a:r>
                      <a:endParaRPr sz="1800">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Work together in parallel</a:t>
                      </a:r>
                      <a:endParaRPr sz="1800">
                        <a:solidFill>
                          <a:srgbClr val="000000"/>
                        </a:solidFill>
                        <a:latin typeface="Helvetica Neue"/>
                        <a:ea typeface="Helvetica Neue"/>
                        <a:cs typeface="Helvetica Neue"/>
                        <a:sym typeface="Helvetica Neue"/>
                      </a:endParaRPr>
                    </a:p>
                    <a:p>
                      <a:pPr marL="0" lvl="0" indent="0" algn="l" rtl="0">
                        <a:spcBef>
                          <a:spcPts val="0"/>
                        </a:spcBef>
                        <a:spcAft>
                          <a:spcPts val="0"/>
                        </a:spcAft>
                        <a:buNone/>
                      </a:pP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The basic tree-like layout</a:t>
                      </a:r>
                      <a:endParaRPr sz="1800">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From most nodes* you have access to </a:t>
                      </a:r>
                      <a:r>
                        <a:rPr lang="en-US" sz="1800">
                          <a:latin typeface="Helvetica Neue"/>
                          <a:ea typeface="Helvetica Neue"/>
                          <a:cs typeface="Helvetica Neue"/>
                          <a:sym typeface="Helvetica Neue"/>
                        </a:rPr>
                        <a:t>most</a:t>
                      </a:r>
                      <a:r>
                        <a:rPr lang="en-US" sz="1800">
                          <a:solidFill>
                            <a:srgbClr val="000000"/>
                          </a:solidFill>
                          <a:latin typeface="Helvetica Neue"/>
                          <a:ea typeface="Helvetica Neue"/>
                          <a:cs typeface="Helvetica Neue"/>
                          <a:sym typeface="Helvetica Neue"/>
                        </a:rPr>
                        <a:t> file systems</a:t>
                      </a:r>
                      <a:endParaRPr sz="1800">
                        <a:solidFill>
                          <a:srgbClr val="000000"/>
                        </a:solidFill>
                        <a:latin typeface="Helvetica Neue"/>
                        <a:ea typeface="Helvetica Neue"/>
                        <a:cs typeface="Helvetica Neue"/>
                        <a:sym typeface="Helvetica Neue"/>
                      </a:endParaRPr>
                    </a:p>
                    <a:p>
                      <a:pPr marL="0" lvl="0" indent="0" algn="l" rtl="0">
                        <a:spcBef>
                          <a:spcPts val="0"/>
                        </a:spcBef>
                        <a:spcAft>
                          <a:spcPts val="0"/>
                        </a:spcAft>
                        <a:buNone/>
                      </a:pP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pSp>
        <p:nvGrpSpPr>
          <p:cNvPr id="657" name="Google Shape;657;p52"/>
          <p:cNvGrpSpPr/>
          <p:nvPr/>
        </p:nvGrpSpPr>
        <p:grpSpPr>
          <a:xfrm>
            <a:off x="1248460" y="3824192"/>
            <a:ext cx="10146435" cy="1971213"/>
            <a:chOff x="1096025" y="3067300"/>
            <a:chExt cx="6589450" cy="1280175"/>
          </a:xfrm>
        </p:grpSpPr>
        <p:sp>
          <p:nvSpPr>
            <p:cNvPr id="658" name="Google Shape;658;p52"/>
            <p:cNvSpPr/>
            <p:nvPr/>
          </p:nvSpPr>
          <p:spPr>
            <a:xfrm>
              <a:off x="1870050" y="3368025"/>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2"/>
            <p:cNvSpPr/>
            <p:nvPr/>
          </p:nvSpPr>
          <p:spPr>
            <a:xfrm>
              <a:off x="2916225" y="3094125"/>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2"/>
            <p:cNvSpPr/>
            <p:nvPr/>
          </p:nvSpPr>
          <p:spPr>
            <a:xfrm>
              <a:off x="3704575" y="3624650"/>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2"/>
            <p:cNvSpPr/>
            <p:nvPr/>
          </p:nvSpPr>
          <p:spPr>
            <a:xfrm>
              <a:off x="2443275" y="4073575"/>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2"/>
            <p:cNvSpPr/>
            <p:nvPr/>
          </p:nvSpPr>
          <p:spPr>
            <a:xfrm>
              <a:off x="1096025" y="3898550"/>
              <a:ext cx="2739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 name="Google Shape;663;p52"/>
            <p:cNvCxnSpPr>
              <a:stCxn id="662" idx="3"/>
              <a:endCxn id="658" idx="1"/>
            </p:cNvCxnSpPr>
            <p:nvPr/>
          </p:nvCxnSpPr>
          <p:spPr>
            <a:xfrm rot="10800000" flipH="1">
              <a:off x="1369925" y="3505100"/>
              <a:ext cx="500100" cy="530400"/>
            </a:xfrm>
            <a:prstGeom prst="straightConnector1">
              <a:avLst/>
            </a:prstGeom>
            <a:noFill/>
            <a:ln w="9525" cap="flat" cmpd="sng">
              <a:solidFill>
                <a:srgbClr val="44546A"/>
              </a:solidFill>
              <a:prstDash val="solid"/>
              <a:round/>
              <a:headEnd type="none" w="med" len="med"/>
              <a:tailEnd type="none" w="med" len="med"/>
            </a:ln>
          </p:spPr>
        </p:cxnSp>
        <p:cxnSp>
          <p:nvCxnSpPr>
            <p:cNvPr id="664" name="Google Shape;664;p52"/>
            <p:cNvCxnSpPr>
              <a:endCxn id="661" idx="1"/>
            </p:cNvCxnSpPr>
            <p:nvPr/>
          </p:nvCxnSpPr>
          <p:spPr>
            <a:xfrm>
              <a:off x="1369875" y="4035625"/>
              <a:ext cx="1073400" cy="174900"/>
            </a:xfrm>
            <a:prstGeom prst="straightConnector1">
              <a:avLst/>
            </a:prstGeom>
            <a:noFill/>
            <a:ln w="9525" cap="flat" cmpd="sng">
              <a:solidFill>
                <a:srgbClr val="44546A"/>
              </a:solidFill>
              <a:prstDash val="solid"/>
              <a:round/>
              <a:headEnd type="none" w="med" len="med"/>
              <a:tailEnd type="none" w="med" len="med"/>
            </a:ln>
          </p:spPr>
        </p:cxnSp>
        <p:cxnSp>
          <p:nvCxnSpPr>
            <p:cNvPr id="665" name="Google Shape;665;p52"/>
            <p:cNvCxnSpPr>
              <a:stCxn id="658" idx="2"/>
              <a:endCxn id="661" idx="1"/>
            </p:cNvCxnSpPr>
            <p:nvPr/>
          </p:nvCxnSpPr>
          <p:spPr>
            <a:xfrm>
              <a:off x="2007000" y="3641925"/>
              <a:ext cx="436200" cy="568500"/>
            </a:xfrm>
            <a:prstGeom prst="straightConnector1">
              <a:avLst/>
            </a:prstGeom>
            <a:noFill/>
            <a:ln w="9525" cap="flat" cmpd="sng">
              <a:solidFill>
                <a:srgbClr val="44546A"/>
              </a:solidFill>
              <a:prstDash val="solid"/>
              <a:round/>
              <a:headEnd type="none" w="med" len="med"/>
              <a:tailEnd type="none" w="med" len="med"/>
            </a:ln>
          </p:spPr>
        </p:cxnSp>
        <p:cxnSp>
          <p:nvCxnSpPr>
            <p:cNvPr id="666" name="Google Shape;666;p52"/>
            <p:cNvCxnSpPr>
              <a:endCxn id="659" idx="1"/>
            </p:cNvCxnSpPr>
            <p:nvPr/>
          </p:nvCxnSpPr>
          <p:spPr>
            <a:xfrm rot="10800000" flipH="1">
              <a:off x="2144025" y="3231075"/>
              <a:ext cx="772200" cy="273900"/>
            </a:xfrm>
            <a:prstGeom prst="straightConnector1">
              <a:avLst/>
            </a:prstGeom>
            <a:noFill/>
            <a:ln w="9525" cap="flat" cmpd="sng">
              <a:solidFill>
                <a:srgbClr val="44546A"/>
              </a:solidFill>
              <a:prstDash val="solid"/>
              <a:round/>
              <a:headEnd type="none" w="med" len="med"/>
              <a:tailEnd type="none" w="med" len="med"/>
            </a:ln>
          </p:spPr>
        </p:cxnSp>
        <p:cxnSp>
          <p:nvCxnSpPr>
            <p:cNvPr id="667" name="Google Shape;667;p52"/>
            <p:cNvCxnSpPr>
              <a:endCxn id="661" idx="3"/>
            </p:cNvCxnSpPr>
            <p:nvPr/>
          </p:nvCxnSpPr>
          <p:spPr>
            <a:xfrm flipH="1">
              <a:off x="2717175" y="3368125"/>
              <a:ext cx="336000" cy="842400"/>
            </a:xfrm>
            <a:prstGeom prst="straightConnector1">
              <a:avLst/>
            </a:prstGeom>
            <a:noFill/>
            <a:ln w="9525" cap="flat" cmpd="sng">
              <a:solidFill>
                <a:srgbClr val="44546A"/>
              </a:solidFill>
              <a:prstDash val="solid"/>
              <a:round/>
              <a:headEnd type="none" w="med" len="med"/>
              <a:tailEnd type="none" w="med" len="med"/>
            </a:ln>
          </p:spPr>
        </p:cxnSp>
        <p:cxnSp>
          <p:nvCxnSpPr>
            <p:cNvPr id="668" name="Google Shape;668;p52"/>
            <p:cNvCxnSpPr>
              <a:stCxn id="659" idx="3"/>
              <a:endCxn id="660" idx="1"/>
            </p:cNvCxnSpPr>
            <p:nvPr/>
          </p:nvCxnSpPr>
          <p:spPr>
            <a:xfrm>
              <a:off x="3190125" y="3231075"/>
              <a:ext cx="514500" cy="530400"/>
            </a:xfrm>
            <a:prstGeom prst="straightConnector1">
              <a:avLst/>
            </a:prstGeom>
            <a:noFill/>
            <a:ln w="9525" cap="flat" cmpd="sng">
              <a:solidFill>
                <a:srgbClr val="44546A"/>
              </a:solidFill>
              <a:prstDash val="solid"/>
              <a:round/>
              <a:headEnd type="none" w="med" len="med"/>
              <a:tailEnd type="none" w="med" len="med"/>
            </a:ln>
          </p:spPr>
        </p:cxnSp>
        <p:cxnSp>
          <p:nvCxnSpPr>
            <p:cNvPr id="669" name="Google Shape;669;p52"/>
            <p:cNvCxnSpPr>
              <a:stCxn id="661" idx="3"/>
              <a:endCxn id="660" idx="1"/>
            </p:cNvCxnSpPr>
            <p:nvPr/>
          </p:nvCxnSpPr>
          <p:spPr>
            <a:xfrm rot="10800000" flipH="1">
              <a:off x="2717175" y="3761725"/>
              <a:ext cx="987300" cy="448800"/>
            </a:xfrm>
            <a:prstGeom prst="straightConnector1">
              <a:avLst/>
            </a:prstGeom>
            <a:noFill/>
            <a:ln w="9525" cap="flat" cmpd="sng">
              <a:solidFill>
                <a:srgbClr val="44546A"/>
              </a:solidFill>
              <a:prstDash val="solid"/>
              <a:round/>
              <a:headEnd type="none" w="med" len="med"/>
              <a:tailEnd type="none" w="med" len="med"/>
            </a:ln>
          </p:spPr>
        </p:cxnSp>
        <p:sp>
          <p:nvSpPr>
            <p:cNvPr id="670" name="Google Shape;670;p52"/>
            <p:cNvSpPr/>
            <p:nvPr/>
          </p:nvSpPr>
          <p:spPr>
            <a:xfrm>
              <a:off x="6608575" y="3067300"/>
              <a:ext cx="3006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a:t>
              </a:r>
              <a:endParaRPr/>
            </a:p>
          </p:txBody>
        </p:sp>
        <p:sp>
          <p:nvSpPr>
            <p:cNvPr id="671" name="Google Shape;671;p52"/>
            <p:cNvSpPr/>
            <p:nvPr/>
          </p:nvSpPr>
          <p:spPr>
            <a:xfrm>
              <a:off x="5544675" y="3504975"/>
              <a:ext cx="3945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d1</a:t>
              </a:r>
              <a:endParaRPr/>
            </a:p>
          </p:txBody>
        </p:sp>
        <p:sp>
          <p:nvSpPr>
            <p:cNvPr id="672" name="Google Shape;672;p52"/>
            <p:cNvSpPr/>
            <p:nvPr/>
          </p:nvSpPr>
          <p:spPr>
            <a:xfrm>
              <a:off x="5362103" y="3958150"/>
              <a:ext cx="3360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f1</a:t>
              </a:r>
              <a:endParaRPr/>
            </a:p>
          </p:txBody>
        </p:sp>
        <p:sp>
          <p:nvSpPr>
            <p:cNvPr id="673" name="Google Shape;673;p52"/>
            <p:cNvSpPr/>
            <p:nvPr/>
          </p:nvSpPr>
          <p:spPr>
            <a:xfrm>
              <a:off x="5963376" y="3958150"/>
              <a:ext cx="3360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f2</a:t>
              </a:r>
              <a:endParaRPr/>
            </a:p>
          </p:txBody>
        </p:sp>
        <p:cxnSp>
          <p:nvCxnSpPr>
            <p:cNvPr id="674" name="Google Shape;674;p52"/>
            <p:cNvCxnSpPr>
              <a:stCxn id="671" idx="0"/>
              <a:endCxn id="670" idx="2"/>
            </p:cNvCxnSpPr>
            <p:nvPr/>
          </p:nvCxnSpPr>
          <p:spPr>
            <a:xfrm rot="-5400000">
              <a:off x="6168525" y="2914575"/>
              <a:ext cx="163800" cy="1017000"/>
            </a:xfrm>
            <a:prstGeom prst="bentConnector3">
              <a:avLst>
                <a:gd name="adj1" fmla="val 49992"/>
              </a:avLst>
            </a:prstGeom>
            <a:noFill/>
            <a:ln w="9525" cap="flat" cmpd="sng">
              <a:solidFill>
                <a:srgbClr val="44546A"/>
              </a:solidFill>
              <a:prstDash val="solid"/>
              <a:round/>
              <a:headEnd type="none" w="med" len="med"/>
              <a:tailEnd type="none" w="med" len="med"/>
            </a:ln>
          </p:spPr>
        </p:cxnSp>
        <p:cxnSp>
          <p:nvCxnSpPr>
            <p:cNvPr id="675" name="Google Shape;675;p52"/>
            <p:cNvCxnSpPr>
              <a:stCxn id="676" idx="0"/>
              <a:endCxn id="670" idx="2"/>
            </p:cNvCxnSpPr>
            <p:nvPr/>
          </p:nvCxnSpPr>
          <p:spPr>
            <a:xfrm rot="-5400000">
              <a:off x="6427950" y="3173925"/>
              <a:ext cx="163800" cy="498300"/>
            </a:xfrm>
            <a:prstGeom prst="bentConnector3">
              <a:avLst>
                <a:gd name="adj1" fmla="val 49992"/>
              </a:avLst>
            </a:prstGeom>
            <a:noFill/>
            <a:ln w="9525" cap="flat" cmpd="sng">
              <a:solidFill>
                <a:srgbClr val="44546A"/>
              </a:solidFill>
              <a:prstDash val="solid"/>
              <a:round/>
              <a:headEnd type="none" w="med" len="med"/>
              <a:tailEnd type="none" w="med" len="med"/>
            </a:ln>
          </p:spPr>
        </p:cxnSp>
        <p:cxnSp>
          <p:nvCxnSpPr>
            <p:cNvPr id="677" name="Google Shape;677;p52"/>
            <p:cNvCxnSpPr>
              <a:stCxn id="678" idx="0"/>
              <a:endCxn id="670" idx="2"/>
            </p:cNvCxnSpPr>
            <p:nvPr/>
          </p:nvCxnSpPr>
          <p:spPr>
            <a:xfrm rot="5400000" flipH="1">
              <a:off x="6700375" y="3399525"/>
              <a:ext cx="163800" cy="47100"/>
            </a:xfrm>
            <a:prstGeom prst="bentConnector3">
              <a:avLst>
                <a:gd name="adj1" fmla="val 49992"/>
              </a:avLst>
            </a:prstGeom>
            <a:noFill/>
            <a:ln w="9525" cap="flat" cmpd="sng">
              <a:solidFill>
                <a:srgbClr val="44546A"/>
              </a:solidFill>
              <a:prstDash val="solid"/>
              <a:round/>
              <a:headEnd type="none" w="med" len="med"/>
              <a:tailEnd type="none" w="med" len="med"/>
            </a:ln>
          </p:spPr>
        </p:cxnSp>
        <p:cxnSp>
          <p:nvCxnSpPr>
            <p:cNvPr id="679" name="Google Shape;679;p52"/>
            <p:cNvCxnSpPr>
              <a:stCxn id="680" idx="0"/>
              <a:endCxn id="670" idx="2"/>
            </p:cNvCxnSpPr>
            <p:nvPr/>
          </p:nvCxnSpPr>
          <p:spPr>
            <a:xfrm rot="5400000" flipH="1">
              <a:off x="7041675" y="3058425"/>
              <a:ext cx="163800" cy="729300"/>
            </a:xfrm>
            <a:prstGeom prst="bentConnector3">
              <a:avLst>
                <a:gd name="adj1" fmla="val 49992"/>
              </a:avLst>
            </a:prstGeom>
            <a:noFill/>
            <a:ln w="9525" cap="flat" cmpd="sng">
              <a:solidFill>
                <a:srgbClr val="44546A"/>
              </a:solidFill>
              <a:prstDash val="solid"/>
              <a:round/>
              <a:headEnd type="none" w="med" len="med"/>
              <a:tailEnd type="none" w="med" len="med"/>
            </a:ln>
          </p:spPr>
        </p:cxnSp>
        <p:cxnSp>
          <p:nvCxnSpPr>
            <p:cNvPr id="681" name="Google Shape;681;p52"/>
            <p:cNvCxnSpPr>
              <a:stCxn id="672" idx="0"/>
              <a:endCxn id="671" idx="2"/>
            </p:cNvCxnSpPr>
            <p:nvPr/>
          </p:nvCxnSpPr>
          <p:spPr>
            <a:xfrm rot="-5400000">
              <a:off x="5546303" y="3762550"/>
              <a:ext cx="179400" cy="211800"/>
            </a:xfrm>
            <a:prstGeom prst="bentConnector3">
              <a:avLst>
                <a:gd name="adj1" fmla="val 49965"/>
              </a:avLst>
            </a:prstGeom>
            <a:noFill/>
            <a:ln w="9525" cap="flat" cmpd="sng">
              <a:solidFill>
                <a:srgbClr val="44546A"/>
              </a:solidFill>
              <a:prstDash val="solid"/>
              <a:round/>
              <a:headEnd type="none" w="med" len="med"/>
              <a:tailEnd type="none" w="med" len="med"/>
            </a:ln>
          </p:spPr>
        </p:cxnSp>
        <p:cxnSp>
          <p:nvCxnSpPr>
            <p:cNvPr id="682" name="Google Shape;682;p52"/>
            <p:cNvCxnSpPr>
              <a:stCxn id="673" idx="0"/>
              <a:endCxn id="671" idx="2"/>
            </p:cNvCxnSpPr>
            <p:nvPr/>
          </p:nvCxnSpPr>
          <p:spPr>
            <a:xfrm rot="5400000" flipH="1">
              <a:off x="5846976" y="3673750"/>
              <a:ext cx="179400" cy="389400"/>
            </a:xfrm>
            <a:prstGeom prst="bentConnector3">
              <a:avLst>
                <a:gd name="adj1" fmla="val 49965"/>
              </a:avLst>
            </a:prstGeom>
            <a:noFill/>
            <a:ln w="9525" cap="flat" cmpd="sng">
              <a:solidFill>
                <a:srgbClr val="44546A"/>
              </a:solidFill>
              <a:prstDash val="solid"/>
              <a:round/>
              <a:headEnd type="none" w="med" len="med"/>
              <a:tailEnd type="none" w="med" len="med"/>
            </a:ln>
          </p:spPr>
        </p:cxnSp>
        <p:sp>
          <p:nvSpPr>
            <p:cNvPr id="676" name="Google Shape;676;p52"/>
            <p:cNvSpPr/>
            <p:nvPr/>
          </p:nvSpPr>
          <p:spPr>
            <a:xfrm>
              <a:off x="6063450" y="3504975"/>
              <a:ext cx="3945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d2</a:t>
              </a:r>
              <a:endParaRPr/>
            </a:p>
          </p:txBody>
        </p:sp>
        <p:sp>
          <p:nvSpPr>
            <p:cNvPr id="678" name="Google Shape;678;p52"/>
            <p:cNvSpPr/>
            <p:nvPr/>
          </p:nvSpPr>
          <p:spPr>
            <a:xfrm>
              <a:off x="6608575" y="3504975"/>
              <a:ext cx="3945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d3</a:t>
              </a:r>
              <a:endParaRPr/>
            </a:p>
          </p:txBody>
        </p:sp>
        <p:sp>
          <p:nvSpPr>
            <p:cNvPr id="680" name="Google Shape;680;p52"/>
            <p:cNvSpPr/>
            <p:nvPr/>
          </p:nvSpPr>
          <p:spPr>
            <a:xfrm>
              <a:off x="7290975" y="3504975"/>
              <a:ext cx="394500" cy="2739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t>d4</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5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Node Types</a:t>
            </a:r>
            <a:endParaRPr/>
          </a:p>
        </p:txBody>
      </p:sp>
      <p:sp>
        <p:nvSpPr>
          <p:cNvPr id="689" name="Google Shape;689;p53"/>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36</a:t>
            </a:fld>
            <a:endParaRPr/>
          </a:p>
        </p:txBody>
      </p:sp>
      <p:graphicFrame>
        <p:nvGraphicFramePr>
          <p:cNvPr id="690" name="Google Shape;690;p53"/>
          <p:cNvGraphicFramePr/>
          <p:nvPr>
            <p:extLst>
              <p:ext uri="{D42A27DB-BD31-4B8C-83A1-F6EECF244321}">
                <p14:modId xmlns:p14="http://schemas.microsoft.com/office/powerpoint/2010/main" val="3719456983"/>
              </p:ext>
            </p:extLst>
          </p:nvPr>
        </p:nvGraphicFramePr>
        <p:xfrm>
          <a:off x="991375" y="1690830"/>
          <a:ext cx="10362425" cy="3983625"/>
        </p:xfrm>
        <a:graphic>
          <a:graphicData uri="http://schemas.openxmlformats.org/drawingml/2006/table">
            <a:tbl>
              <a:tblPr>
                <a:noFill/>
                <a:tableStyleId>{CE318D51-86EE-4300-AF37-D1893FD06897}</a:tableStyleId>
              </a:tblPr>
              <a:tblGrid>
                <a:gridCol w="3168450">
                  <a:extLst>
                    <a:ext uri="{9D8B030D-6E8A-4147-A177-3AD203B41FA5}">
                      <a16:colId xmlns:a16="http://schemas.microsoft.com/office/drawing/2014/main" val="20000"/>
                    </a:ext>
                  </a:extLst>
                </a:gridCol>
                <a:gridCol w="4067325">
                  <a:extLst>
                    <a:ext uri="{9D8B030D-6E8A-4147-A177-3AD203B41FA5}">
                      <a16:colId xmlns:a16="http://schemas.microsoft.com/office/drawing/2014/main" val="20001"/>
                    </a:ext>
                  </a:extLst>
                </a:gridCol>
                <a:gridCol w="3126650">
                  <a:extLst>
                    <a:ext uri="{9D8B030D-6E8A-4147-A177-3AD203B41FA5}">
                      <a16:colId xmlns:a16="http://schemas.microsoft.com/office/drawing/2014/main" val="20002"/>
                    </a:ext>
                  </a:extLst>
                </a:gridCol>
              </a:tblGrid>
              <a:tr h="555225">
                <a:tc>
                  <a:txBody>
                    <a:bodyPr/>
                    <a:lstStyle/>
                    <a:p>
                      <a:pPr marL="0" lvl="0" indent="0" algn="l" rtl="0">
                        <a:spcBef>
                          <a:spcPts val="0"/>
                        </a:spcBef>
                        <a:spcAft>
                          <a:spcPts val="0"/>
                        </a:spcAft>
                        <a:buNone/>
                      </a:pPr>
                      <a:r>
                        <a:rPr lang="en-US" sz="1800" b="1">
                          <a:solidFill>
                            <a:srgbClr val="000000"/>
                          </a:solidFill>
                          <a:latin typeface="Helvetica Neue"/>
                          <a:ea typeface="Helvetica Neue"/>
                          <a:cs typeface="Helvetica Neue"/>
                          <a:sym typeface="Helvetica Neue"/>
                        </a:rPr>
                        <a:t>Login</a:t>
                      </a:r>
                      <a:endParaRPr sz="1800" b="1">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US" sz="1800" b="1">
                          <a:solidFill>
                            <a:srgbClr val="000000"/>
                          </a:solidFill>
                          <a:latin typeface="Helvetica Neue"/>
                          <a:ea typeface="Helvetica Neue"/>
                          <a:cs typeface="Helvetica Neue"/>
                          <a:sym typeface="Helvetica Neue"/>
                        </a:rPr>
                        <a:t>Compile</a:t>
                      </a:r>
                      <a:endParaRPr sz="1800" b="1">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US" sz="1800" b="1">
                          <a:solidFill>
                            <a:srgbClr val="000000"/>
                          </a:solidFill>
                          <a:latin typeface="Helvetica Neue"/>
                          <a:ea typeface="Helvetica Neue"/>
                          <a:cs typeface="Helvetica Neue"/>
                          <a:sym typeface="Helvetica Neue"/>
                        </a:rPr>
                        <a:t>Compute</a:t>
                      </a:r>
                      <a:endParaRPr sz="1800" b="1">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0"/>
                  </a:ext>
                </a:extLst>
              </a:tr>
              <a:tr h="2840250">
                <a:tc>
                  <a:txBody>
                    <a:bodyPr/>
                    <a:lstStyle/>
                    <a:p>
                      <a:pPr marL="457200" lvl="0" indent="-342900" algn="l" rtl="0">
                        <a:spcBef>
                          <a:spcPts val="0"/>
                        </a:spcBef>
                        <a:spcAft>
                          <a:spcPts val="0"/>
                        </a:spcAft>
                        <a:buClr>
                          <a:srgbClr val="000000"/>
                        </a:buClr>
                        <a:buSzPts val="1800"/>
                        <a:buFont typeface="Helvetica Neue"/>
                        <a:buChar char="●"/>
                      </a:pPr>
                      <a:r>
                        <a:rPr lang="en-US" sz="1800" dirty="0">
                          <a:solidFill>
                            <a:srgbClr val="000000"/>
                          </a:solidFill>
                          <a:latin typeface="Helvetica Neue"/>
                          <a:ea typeface="Helvetica Neue"/>
                          <a:cs typeface="Helvetica Neue"/>
                          <a:sym typeface="Helvetica Neue"/>
                        </a:rPr>
                        <a:t>Where you </a:t>
                      </a:r>
                      <a:r>
                        <a:rPr lang="en-US" sz="1800" dirty="0">
                          <a:latin typeface="Helvetica Neue"/>
                          <a:ea typeface="Helvetica Neue"/>
                          <a:cs typeface="Helvetica Neue"/>
                          <a:sym typeface="Helvetica Neue"/>
                        </a:rPr>
                        <a:t>log in to</a:t>
                      </a:r>
                      <a:endParaRPr sz="1800" dirty="0">
                        <a:solidFill>
                          <a:srgbClr val="000000"/>
                        </a:solidFill>
                        <a:latin typeface="Helvetica Neue"/>
                        <a:ea typeface="Helvetica Neue"/>
                        <a:cs typeface="Helvetica Neue"/>
                        <a:sym typeface="Helvetica Neue"/>
                      </a:endParaRPr>
                    </a:p>
                    <a:p>
                      <a:pPr marL="0" lvl="0" indent="0" algn="l" rtl="0">
                        <a:spcBef>
                          <a:spcPts val="0"/>
                        </a:spcBef>
                        <a:spcAft>
                          <a:spcPts val="0"/>
                        </a:spcAft>
                        <a:buNone/>
                      </a:pPr>
                      <a:endParaRPr sz="1800" dirty="0">
                        <a:solidFill>
                          <a:srgbClr val="000000"/>
                        </a:solidFill>
                        <a:latin typeface="Helvetica Neue"/>
                        <a:ea typeface="Helvetica Neue"/>
                        <a:cs typeface="Helvetica Neue"/>
                        <a:sym typeface="Helvetica Neue"/>
                      </a:endParaRPr>
                    </a:p>
                    <a:p>
                      <a:pPr marL="0" lvl="0" indent="0" algn="l" rtl="0">
                        <a:lnSpc>
                          <a:spcPct val="90000"/>
                        </a:lnSpc>
                        <a:spcBef>
                          <a:spcPts val="500"/>
                        </a:spcBef>
                        <a:spcAft>
                          <a:spcPts val="0"/>
                        </a:spcAft>
                        <a:buNone/>
                      </a:pPr>
                      <a:endParaRPr sz="1800" dirty="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6AA84F"/>
                        </a:buClr>
                        <a:buSzPts val="1800"/>
                        <a:buFont typeface="Helvetica Neue"/>
                        <a:buChar char="●"/>
                      </a:pPr>
                      <a:r>
                        <a:rPr lang="en-US" sz="1800" dirty="0">
                          <a:solidFill>
                            <a:srgbClr val="6AA84F"/>
                          </a:solidFill>
                          <a:latin typeface="Helvetica Neue"/>
                          <a:ea typeface="Helvetica Neue"/>
                          <a:cs typeface="Helvetica Neue"/>
                          <a:sym typeface="Helvetica Neue"/>
                        </a:rPr>
                        <a:t>For editing code, job submission </a:t>
                      </a:r>
                      <a:endParaRPr sz="1800" dirty="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E06666"/>
                        </a:buClr>
                        <a:buSzPts val="1800"/>
                        <a:buFont typeface="Helvetica Neue"/>
                        <a:buChar char="●"/>
                      </a:pPr>
                      <a:r>
                        <a:rPr lang="en-US" sz="1800" dirty="0">
                          <a:solidFill>
                            <a:srgbClr val="E06666"/>
                          </a:solidFill>
                          <a:latin typeface="Helvetica Neue"/>
                          <a:ea typeface="Helvetica Neue"/>
                          <a:cs typeface="Helvetica Neue"/>
                          <a:sym typeface="Helvetica Neue"/>
                        </a:rPr>
                        <a:t>No heavy computation </a:t>
                      </a:r>
                      <a:endParaRPr sz="1800" dirty="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342900" algn="l" rtl="0">
                        <a:lnSpc>
                          <a:spcPct val="90000"/>
                        </a:lnSpc>
                        <a:spcBef>
                          <a:spcPts val="500"/>
                        </a:spcBef>
                        <a:spcAft>
                          <a:spcPts val="0"/>
                        </a:spcAft>
                        <a:buClr>
                          <a:srgbClr val="000000"/>
                        </a:buClr>
                        <a:buSzPts val="1800"/>
                        <a:buFont typeface="Helvetica Neue"/>
                        <a:buChar char="●"/>
                      </a:pPr>
                      <a:r>
                        <a:rPr lang="en-US" sz="1800" dirty="0">
                          <a:solidFill>
                            <a:srgbClr val="000000"/>
                          </a:solidFill>
                          <a:latin typeface="Helvetica Neue"/>
                          <a:ea typeface="Helvetica Neue"/>
                          <a:cs typeface="Helvetica Neue"/>
                          <a:sym typeface="Helvetica Neue"/>
                        </a:rPr>
                        <a:t>Where you compile code, install packages</a:t>
                      </a:r>
                      <a:endParaRPr sz="1800" dirty="0">
                        <a:solidFill>
                          <a:srgbClr val="000000"/>
                        </a:solidFill>
                        <a:latin typeface="Helvetica Neue"/>
                        <a:ea typeface="Helvetica Neue"/>
                        <a:cs typeface="Helvetica Neue"/>
                        <a:sym typeface="Helvetica Neue"/>
                      </a:endParaRPr>
                    </a:p>
                    <a:p>
                      <a:pPr marL="457200" lvl="0" indent="0" algn="l" rtl="0">
                        <a:lnSpc>
                          <a:spcPct val="90000"/>
                        </a:lnSpc>
                        <a:spcBef>
                          <a:spcPts val="500"/>
                        </a:spcBef>
                        <a:spcAft>
                          <a:spcPts val="0"/>
                        </a:spcAft>
                        <a:buNone/>
                      </a:pPr>
                      <a:endParaRPr sz="1800" dirty="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6AA84F"/>
                        </a:buClr>
                        <a:buSzPts val="1800"/>
                        <a:buFont typeface="Helvetica Neue"/>
                        <a:buChar char="●"/>
                      </a:pPr>
                      <a:r>
                        <a:rPr lang="en-US" sz="1800" dirty="0">
                          <a:solidFill>
                            <a:srgbClr val="6AA84F"/>
                          </a:solidFill>
                          <a:latin typeface="Helvetica Neue"/>
                          <a:ea typeface="Helvetica Neue"/>
                          <a:cs typeface="Helvetica Neue"/>
                          <a:sym typeface="Helvetica Neue"/>
                        </a:rPr>
                        <a:t>Explore the Alpine software environment</a:t>
                      </a:r>
                      <a:endParaRPr sz="1800" dirty="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6AA84F"/>
                        </a:buClr>
                        <a:buSzPts val="1800"/>
                        <a:buFont typeface="Helvetica Neue"/>
                        <a:buChar char="●"/>
                      </a:pPr>
                      <a:r>
                        <a:rPr lang="en-US" sz="1800" dirty="0">
                          <a:solidFill>
                            <a:srgbClr val="6AA84F"/>
                          </a:solidFill>
                          <a:latin typeface="Helvetica Neue"/>
                          <a:ea typeface="Helvetica Neue"/>
                          <a:cs typeface="Helvetica Neue"/>
                          <a:sym typeface="Helvetica Neue"/>
                        </a:rPr>
                        <a:t>Edit code, submit jobs</a:t>
                      </a:r>
                      <a:endParaRPr sz="1800" dirty="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E06666"/>
                        </a:buClr>
                        <a:buSzPts val="1800"/>
                        <a:buFont typeface="Helvetica Neue"/>
                        <a:buChar char="●"/>
                      </a:pPr>
                      <a:r>
                        <a:rPr lang="en-US" sz="1800" dirty="0">
                          <a:solidFill>
                            <a:srgbClr val="E06666"/>
                          </a:solidFill>
                          <a:latin typeface="Helvetica Neue"/>
                          <a:ea typeface="Helvetica Neue"/>
                          <a:cs typeface="Helvetica Neue"/>
                          <a:sym typeface="Helvetica Neue"/>
                        </a:rPr>
                        <a:t>No heavy computation</a:t>
                      </a:r>
                      <a:endParaRPr sz="1800" dirty="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342900" algn="l" rtl="0">
                        <a:lnSpc>
                          <a:spcPct val="90000"/>
                        </a:lnSpc>
                        <a:spcBef>
                          <a:spcPts val="1000"/>
                        </a:spcBef>
                        <a:spcAft>
                          <a:spcPts val="0"/>
                        </a:spcAft>
                        <a:buClr>
                          <a:srgbClr val="000000"/>
                        </a:buClr>
                        <a:buSzPts val="1800"/>
                        <a:buFont typeface="Helvetica Neue"/>
                        <a:buChar char="●"/>
                      </a:pPr>
                      <a:r>
                        <a:rPr lang="en-US" sz="1800">
                          <a:solidFill>
                            <a:srgbClr val="000000"/>
                          </a:solidFill>
                          <a:latin typeface="Helvetica Neue"/>
                          <a:ea typeface="Helvetica Neue"/>
                          <a:cs typeface="Helvetica Neue"/>
                          <a:sym typeface="Helvetica Neue"/>
                        </a:rPr>
                        <a:t>Where scheduled jobs run</a:t>
                      </a:r>
                      <a:endParaRPr sz="1800">
                        <a:solidFill>
                          <a:srgbClr val="000000"/>
                        </a:solidFill>
                        <a:latin typeface="Helvetica Neue"/>
                        <a:ea typeface="Helvetica Neue"/>
                        <a:cs typeface="Helvetica Neue"/>
                        <a:sym typeface="Helvetica Neue"/>
                      </a:endParaRPr>
                    </a:p>
                    <a:p>
                      <a:pPr marL="0" lvl="0" indent="0" algn="l" rtl="0">
                        <a:lnSpc>
                          <a:spcPct val="90000"/>
                        </a:lnSpc>
                        <a:spcBef>
                          <a:spcPts val="1000"/>
                        </a:spcBef>
                        <a:spcAft>
                          <a:spcPts val="0"/>
                        </a:spcAft>
                        <a:buNone/>
                      </a:pPr>
                      <a:endParaRPr sz="1800">
                        <a:solidFill>
                          <a:srgbClr val="000000"/>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6AA84F"/>
                        </a:buClr>
                        <a:buSzPts val="1800"/>
                        <a:buFont typeface="Helvetica Neue"/>
                        <a:buChar char="●"/>
                      </a:pPr>
                      <a:r>
                        <a:rPr lang="en-US" sz="1800">
                          <a:solidFill>
                            <a:srgbClr val="6AA84F"/>
                          </a:solidFill>
                          <a:latin typeface="Helvetica Neue"/>
                          <a:ea typeface="Helvetica Neue"/>
                          <a:cs typeface="Helvetica Neue"/>
                          <a:sym typeface="Helvetica Neue"/>
                        </a:rPr>
                        <a:t>Intended for heavy computation</a:t>
                      </a:r>
                      <a:endParaRPr sz="1800">
                        <a:solidFill>
                          <a:srgbClr val="6AA84F"/>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1"/>
                  </a:ext>
                </a:extLst>
              </a:tr>
              <a:tr h="588150">
                <a:tc>
                  <a:txBody>
                    <a:bodyPr/>
                    <a:lstStyle/>
                    <a:p>
                      <a:pPr marL="457200" lvl="0" indent="-228600" algn="l" rtl="0">
                        <a:spcBef>
                          <a:spcPts val="0"/>
                        </a:spcBef>
                        <a:spcAft>
                          <a:spcPts val="0"/>
                        </a:spcAft>
                        <a:buNone/>
                      </a:pPr>
                      <a:r>
                        <a:rPr lang="en-US" sz="1800">
                          <a:solidFill>
                            <a:srgbClr val="000000"/>
                          </a:solidFill>
                          <a:latin typeface="Helvetica Neue"/>
                          <a:ea typeface="Helvetica Neue"/>
                          <a:cs typeface="Helvetica Neue"/>
                          <a:sym typeface="Helvetica Neue"/>
                        </a:rPr>
                        <a:t>Ex. edit job script</a:t>
                      </a: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228600" algn="l" rtl="0">
                        <a:lnSpc>
                          <a:spcPct val="90000"/>
                        </a:lnSpc>
                        <a:spcBef>
                          <a:spcPts val="500"/>
                        </a:spcBef>
                        <a:spcAft>
                          <a:spcPts val="0"/>
                        </a:spcAft>
                        <a:buNone/>
                      </a:pPr>
                      <a:r>
                        <a:rPr lang="en-US" sz="1800">
                          <a:solidFill>
                            <a:srgbClr val="000000"/>
                          </a:solidFill>
                          <a:latin typeface="Helvetica Neue"/>
                          <a:ea typeface="Helvetica Neue"/>
                          <a:cs typeface="Helvetica Neue"/>
                          <a:sym typeface="Helvetica Neue"/>
                        </a:rPr>
                        <a:t>Ex. Install python libs</a:t>
                      </a: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228600" algn="l" rtl="0">
                        <a:lnSpc>
                          <a:spcPct val="90000"/>
                        </a:lnSpc>
                        <a:spcBef>
                          <a:spcPts val="1000"/>
                        </a:spcBef>
                        <a:spcAft>
                          <a:spcPts val="0"/>
                        </a:spcAft>
                        <a:buNone/>
                      </a:pPr>
                      <a:r>
                        <a:rPr lang="en-US" sz="1800" dirty="0">
                          <a:solidFill>
                            <a:srgbClr val="000000"/>
                          </a:solidFill>
                          <a:latin typeface="Helvetica Neue"/>
                          <a:ea typeface="Helvetica Neue"/>
                          <a:cs typeface="Helvetica Neue"/>
                          <a:sym typeface="Helvetica Neue"/>
                        </a:rPr>
                        <a:t>Ex. Running </a:t>
                      </a:r>
                      <a:r>
                        <a:rPr lang="en-US" sz="1800" dirty="0" err="1">
                          <a:solidFill>
                            <a:srgbClr val="000000"/>
                          </a:solidFill>
                          <a:latin typeface="Helvetica Neue"/>
                          <a:ea typeface="Helvetica Neue"/>
                          <a:cs typeface="Helvetica Neue"/>
                          <a:sym typeface="Helvetica Neue"/>
                        </a:rPr>
                        <a:t>Matlab</a:t>
                      </a:r>
                      <a:endParaRPr sz="1800" dirty="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5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Alpine Compile Nodes</a:t>
            </a:r>
            <a:endParaRPr/>
          </a:p>
        </p:txBody>
      </p:sp>
      <p:sp>
        <p:nvSpPr>
          <p:cNvPr id="697" name="Google Shape;697;p54"/>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lnSpcReduction="10000"/>
          </a:bodyPr>
          <a:lstStyle/>
          <a:p>
            <a:pPr marL="457200" lvl="0" indent="-342900" algn="l" rtl="0">
              <a:spcBef>
                <a:spcPts val="1000"/>
              </a:spcBef>
              <a:spcAft>
                <a:spcPts val="0"/>
              </a:spcAft>
              <a:buSzPts val="1800"/>
              <a:buChar char="•"/>
            </a:pPr>
            <a:r>
              <a:rPr lang="en-US"/>
              <a:t>If you have used Summit in the past, compile nodes work </a:t>
            </a:r>
            <a:r>
              <a:rPr lang="en-US" i="1"/>
              <a:t>slightly </a:t>
            </a:r>
            <a:r>
              <a:rPr lang="en-US"/>
              <a:t>differently:</a:t>
            </a:r>
            <a:endParaRPr/>
          </a:p>
          <a:p>
            <a:pPr marL="457200" lvl="0" indent="0" algn="l" rtl="0">
              <a:spcBef>
                <a:spcPts val="1000"/>
              </a:spcBef>
              <a:spcAft>
                <a:spcPts val="0"/>
              </a:spcAft>
              <a:buNone/>
            </a:pPr>
            <a:endParaRPr/>
          </a:p>
          <a:p>
            <a:pPr marL="914400" lvl="1" indent="-342900" algn="l" rtl="0">
              <a:spcBef>
                <a:spcPts val="500"/>
              </a:spcBef>
              <a:spcAft>
                <a:spcPts val="0"/>
              </a:spcAft>
              <a:buSzPts val="1800"/>
              <a:buChar char="•"/>
            </a:pPr>
            <a:r>
              <a:rPr lang="en-US"/>
              <a:t>Instead of having dedicated hardware (2 nodes) which are oversubscribed for users to </a:t>
            </a:r>
            <a:r>
              <a:rPr lang="en-US">
                <a:solidFill>
                  <a:schemeClr val="accent5"/>
                </a:solidFill>
                <a:latin typeface="Consolas"/>
                <a:ea typeface="Consolas"/>
                <a:cs typeface="Consolas"/>
                <a:sym typeface="Consolas"/>
              </a:rPr>
              <a:t>ssh</a:t>
            </a:r>
            <a:r>
              <a:rPr lang="en-US"/>
              <a:t> into</a:t>
            </a:r>
            <a:endParaRPr/>
          </a:p>
          <a:p>
            <a:pPr marL="914400" lvl="0" indent="0" algn="l" rtl="0">
              <a:spcBef>
                <a:spcPts val="1000"/>
              </a:spcBef>
              <a:spcAft>
                <a:spcPts val="0"/>
              </a:spcAft>
              <a:buNone/>
            </a:pPr>
            <a:endParaRPr/>
          </a:p>
          <a:p>
            <a:pPr marL="914400" lvl="1" indent="-342900" algn="l" rtl="0">
              <a:spcBef>
                <a:spcPts val="500"/>
              </a:spcBef>
              <a:spcAft>
                <a:spcPts val="0"/>
              </a:spcAft>
              <a:buSzPts val="1800"/>
              <a:buChar char="•"/>
            </a:pPr>
            <a:r>
              <a:rPr lang="en-US"/>
              <a:t>Alpine’s </a:t>
            </a:r>
            <a:r>
              <a:rPr lang="en-US" sz="2700" b="1">
                <a:solidFill>
                  <a:schemeClr val="accent5"/>
                </a:solidFill>
                <a:latin typeface="Consolas"/>
                <a:ea typeface="Consolas"/>
                <a:cs typeface="Consolas"/>
                <a:sym typeface="Consolas"/>
              </a:rPr>
              <a:t>acompile</a:t>
            </a:r>
            <a:r>
              <a:rPr lang="en-US"/>
              <a:t> command starts an interactive job which users can compile in which provides the following benefits:</a:t>
            </a:r>
            <a:endParaRPr/>
          </a:p>
          <a:p>
            <a:pPr marL="1371600" lvl="2" indent="-342900" algn="l" rtl="0">
              <a:spcBef>
                <a:spcPts val="0"/>
              </a:spcBef>
              <a:spcAft>
                <a:spcPts val="0"/>
              </a:spcAft>
              <a:buSzPts val="1800"/>
              <a:buChar char="•"/>
            </a:pPr>
            <a:r>
              <a:rPr lang="en-US"/>
              <a:t>Users can request specific resources (i.e. more cores to compile with)</a:t>
            </a:r>
            <a:endParaRPr/>
          </a:p>
          <a:p>
            <a:pPr marL="1371600" lvl="2" indent="-342900" algn="l" rtl="0">
              <a:spcBef>
                <a:spcPts val="0"/>
              </a:spcBef>
              <a:spcAft>
                <a:spcPts val="0"/>
              </a:spcAft>
              <a:buSzPts val="1800"/>
              <a:buChar char="•"/>
            </a:pPr>
            <a:r>
              <a:rPr lang="en-US"/>
              <a:t>Limits dedicated hardware set aside </a:t>
            </a:r>
            <a:endParaRPr/>
          </a:p>
          <a:p>
            <a:pPr marL="1371600" lvl="2" indent="-342900" algn="l" rtl="0">
              <a:spcBef>
                <a:spcPts val="0"/>
              </a:spcBef>
              <a:spcAft>
                <a:spcPts val="0"/>
              </a:spcAft>
              <a:buSzPts val="1800"/>
              <a:buChar char="•"/>
            </a:pPr>
            <a:r>
              <a:rPr lang="en-US"/>
              <a:t>Can’t accidentally run full workflows</a:t>
            </a:r>
            <a:endParaRPr/>
          </a:p>
        </p:txBody>
      </p:sp>
      <p:sp>
        <p:nvSpPr>
          <p:cNvPr id="698" name="Google Shape;698;p54"/>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5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Alpine Compile Nodes </a:t>
            </a:r>
            <a:endParaRPr/>
          </a:p>
        </p:txBody>
      </p:sp>
      <p:sp>
        <p:nvSpPr>
          <p:cNvPr id="705" name="Google Shape;705;p55"/>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fontScale="92500" lnSpcReduction="20000"/>
          </a:bodyPr>
          <a:lstStyle/>
          <a:p>
            <a:pPr marL="457200" lvl="0" indent="-342900" algn="l" rtl="0">
              <a:spcBef>
                <a:spcPts val="800"/>
              </a:spcBef>
              <a:spcAft>
                <a:spcPts val="0"/>
              </a:spcAft>
              <a:buSzPts val="1800"/>
              <a:buChar char="•"/>
            </a:pPr>
            <a:r>
              <a:rPr lang="en-US" sz="2700" b="1">
                <a:solidFill>
                  <a:schemeClr val="accent5"/>
                </a:solidFill>
                <a:highlight>
                  <a:schemeClr val="lt1"/>
                </a:highlight>
                <a:latin typeface="Consolas"/>
                <a:ea typeface="Consolas"/>
                <a:cs typeface="Consolas"/>
                <a:sym typeface="Consolas"/>
              </a:rPr>
              <a:t>$ module load slurm/alpine</a:t>
            </a:r>
            <a:endParaRPr/>
          </a:p>
          <a:p>
            <a:pPr marL="457200" lvl="0" indent="-342900" algn="l" rtl="0">
              <a:spcBef>
                <a:spcPts val="800"/>
              </a:spcBef>
              <a:spcAft>
                <a:spcPts val="0"/>
              </a:spcAft>
              <a:buSzPts val="1800"/>
              <a:buChar char="•"/>
            </a:pPr>
            <a:r>
              <a:rPr lang="en-US" sz="2700" b="1">
                <a:solidFill>
                  <a:schemeClr val="accent5"/>
                </a:solidFill>
                <a:highlight>
                  <a:schemeClr val="lt1"/>
                </a:highlight>
                <a:latin typeface="Consolas"/>
                <a:ea typeface="Consolas"/>
                <a:cs typeface="Consolas"/>
                <a:sym typeface="Consolas"/>
              </a:rPr>
              <a:t>$ acompile</a:t>
            </a:r>
            <a:endParaRPr/>
          </a:p>
          <a:p>
            <a:pPr marL="914400" lvl="1" indent="-342900" algn="l" rtl="0">
              <a:spcBef>
                <a:spcPts val="0"/>
              </a:spcBef>
              <a:spcAft>
                <a:spcPts val="0"/>
              </a:spcAft>
              <a:buSzPts val="1800"/>
              <a:buChar char="•"/>
            </a:pPr>
            <a:r>
              <a:rPr lang="en-US"/>
              <a:t>starts a job with default: 1 core, 3.74GB RAM, for 60 minutes*</a:t>
            </a:r>
            <a:endParaRPr/>
          </a:p>
          <a:p>
            <a:pPr marL="0" lvl="0" indent="0" algn="l" rtl="0">
              <a:spcBef>
                <a:spcPts val="1000"/>
              </a:spcBef>
              <a:spcAft>
                <a:spcPts val="0"/>
              </a:spcAft>
              <a:buNone/>
            </a:pPr>
            <a:endParaRPr/>
          </a:p>
          <a:p>
            <a:pPr marL="457200" lvl="0" indent="-342900" algn="l" rtl="0">
              <a:spcBef>
                <a:spcPts val="800"/>
              </a:spcBef>
              <a:spcAft>
                <a:spcPts val="0"/>
              </a:spcAft>
              <a:buSzPts val="1800"/>
              <a:buChar char="•"/>
            </a:pPr>
            <a:r>
              <a:rPr lang="en-US" sz="2700" b="1">
                <a:solidFill>
                  <a:schemeClr val="accent5"/>
                </a:solidFill>
                <a:highlight>
                  <a:schemeClr val="lt1"/>
                </a:highlight>
                <a:latin typeface="Consolas"/>
                <a:ea typeface="Consolas"/>
                <a:cs typeface="Consolas"/>
                <a:sym typeface="Consolas"/>
              </a:rPr>
              <a:t>$ acompile --help</a:t>
            </a:r>
            <a:endParaRPr/>
          </a:p>
          <a:p>
            <a:pPr marL="914400" lvl="0" indent="0" algn="l" rtl="0">
              <a:spcBef>
                <a:spcPts val="1000"/>
              </a:spcBef>
              <a:spcAft>
                <a:spcPts val="0"/>
              </a:spcAft>
              <a:buNone/>
            </a:pPr>
            <a:r>
              <a:rPr lang="en-US" sz="2000">
                <a:solidFill>
                  <a:schemeClr val="accent5"/>
                </a:solidFill>
                <a:latin typeface="Consolas"/>
                <a:ea typeface="Consolas"/>
                <a:cs typeface="Consolas"/>
                <a:sym typeface="Consolas"/>
              </a:rPr>
              <a:t>--time=&lt;time-limit&gt;				# set minimum runtime</a:t>
            </a:r>
            <a:endParaRPr sz="2000">
              <a:solidFill>
                <a:schemeClr val="accent5"/>
              </a:solidFill>
              <a:latin typeface="Consolas"/>
              <a:ea typeface="Consolas"/>
              <a:cs typeface="Consolas"/>
              <a:sym typeface="Consolas"/>
            </a:endParaRPr>
          </a:p>
          <a:p>
            <a:pPr marL="914400" lvl="0" indent="0" algn="l" rtl="0">
              <a:spcBef>
                <a:spcPts val="1000"/>
              </a:spcBef>
              <a:spcAft>
                <a:spcPts val="0"/>
              </a:spcAft>
              <a:buNone/>
            </a:pPr>
            <a:r>
              <a:rPr lang="en-US" sz="2000">
                <a:solidFill>
                  <a:schemeClr val="accent5"/>
                </a:solidFill>
                <a:latin typeface="Consolas"/>
                <a:ea typeface="Consolas"/>
                <a:cs typeface="Consolas"/>
                <a:sym typeface="Consolas"/>
              </a:rPr>
              <a:t>--ntasks=&lt;number-of-cores&gt;		# default 1, max 4</a:t>
            </a:r>
            <a:endParaRPr sz="2000" baseline="-25000">
              <a:solidFill>
                <a:schemeClr val="accent5"/>
              </a:solidFill>
              <a:latin typeface="Consolas"/>
              <a:ea typeface="Consolas"/>
              <a:cs typeface="Consolas"/>
              <a:sym typeface="Consolas"/>
            </a:endParaRPr>
          </a:p>
          <a:p>
            <a:pPr marL="914400" lvl="0" indent="0" algn="l" rtl="0">
              <a:spcBef>
                <a:spcPts val="1000"/>
              </a:spcBef>
              <a:spcAft>
                <a:spcPts val="0"/>
              </a:spcAft>
              <a:buNone/>
            </a:pPr>
            <a:r>
              <a:rPr lang="en-US" sz="2000">
                <a:solidFill>
                  <a:schemeClr val="accent5"/>
                </a:solidFill>
                <a:latin typeface="Consolas"/>
                <a:ea typeface="Consolas"/>
                <a:cs typeface="Consolas"/>
                <a:sym typeface="Consolas"/>
              </a:rPr>
              <a:t>--gpu=&lt;nvidia|amdgpu&gt;			# request gpu to compile with</a:t>
            </a:r>
            <a:endParaRPr sz="2000">
              <a:solidFill>
                <a:schemeClr val="accent5"/>
              </a:solidFill>
              <a:latin typeface="Consolas"/>
              <a:ea typeface="Consolas"/>
              <a:cs typeface="Consolas"/>
              <a:sym typeface="Consolas"/>
            </a:endParaRPr>
          </a:p>
          <a:p>
            <a:pPr marL="914400" lvl="0" indent="0" algn="l" rtl="0">
              <a:spcBef>
                <a:spcPts val="1000"/>
              </a:spcBef>
              <a:spcAft>
                <a:spcPts val="0"/>
              </a:spcAft>
              <a:buNone/>
            </a:pPr>
            <a:r>
              <a:rPr lang="en-US" sz="2000">
                <a:solidFill>
                  <a:schemeClr val="accent5"/>
                </a:solidFill>
                <a:latin typeface="Consolas"/>
                <a:ea typeface="Consolas"/>
                <a:cs typeface="Consolas"/>
                <a:sym typeface="Consolas"/>
              </a:rPr>
              <a:t>--x11								# enable graphical forwarding</a:t>
            </a:r>
            <a:endParaRPr sz="2000">
              <a:solidFill>
                <a:schemeClr val="accent5"/>
              </a:solidFill>
              <a:latin typeface="Consolas"/>
              <a:ea typeface="Consolas"/>
              <a:cs typeface="Consolas"/>
              <a:sym typeface="Consolas"/>
            </a:endParaRPr>
          </a:p>
          <a:p>
            <a:pPr marL="914400" lvl="0" indent="0" algn="l" rtl="0">
              <a:spcBef>
                <a:spcPts val="1000"/>
              </a:spcBef>
              <a:spcAft>
                <a:spcPts val="0"/>
              </a:spcAft>
              <a:buNone/>
            </a:pPr>
            <a:endParaRPr sz="2000">
              <a:solidFill>
                <a:schemeClr val="accent5"/>
              </a:solidFill>
              <a:latin typeface="Consolas"/>
              <a:ea typeface="Consolas"/>
              <a:cs typeface="Consolas"/>
              <a:sym typeface="Consolas"/>
            </a:endParaRPr>
          </a:p>
          <a:p>
            <a:pPr marL="0" lvl="0" indent="0" algn="l" rtl="0">
              <a:spcBef>
                <a:spcPts val="1000"/>
              </a:spcBef>
              <a:spcAft>
                <a:spcPts val="0"/>
              </a:spcAft>
              <a:buNone/>
            </a:pPr>
            <a:r>
              <a:rPr lang="en-US" sz="1800"/>
              <a:t>*only a single </a:t>
            </a:r>
            <a:r>
              <a:rPr lang="en-US" sz="1800">
                <a:solidFill>
                  <a:schemeClr val="accent5"/>
                </a:solidFill>
                <a:latin typeface="Consolas"/>
                <a:ea typeface="Consolas"/>
                <a:cs typeface="Consolas"/>
                <a:sym typeface="Consolas"/>
              </a:rPr>
              <a:t>acompile</a:t>
            </a:r>
            <a:r>
              <a:rPr lang="en-US" sz="1800"/>
              <a:t> job can be open at a time</a:t>
            </a:r>
            <a:endParaRPr sz="2000">
              <a:solidFill>
                <a:schemeClr val="accent5"/>
              </a:solidFill>
              <a:latin typeface="Consolas"/>
              <a:ea typeface="Consolas"/>
              <a:cs typeface="Consolas"/>
              <a:sym typeface="Consolas"/>
            </a:endParaRPr>
          </a:p>
        </p:txBody>
      </p:sp>
      <p:sp>
        <p:nvSpPr>
          <p:cNvPr id="706" name="Google Shape;706;p55"/>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5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Demo: Exploring Nodes</a:t>
            </a:r>
            <a:endParaRPr/>
          </a:p>
        </p:txBody>
      </p:sp>
      <p:sp>
        <p:nvSpPr>
          <p:cNvPr id="713" name="Google Shape;713;p56"/>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Autofit/>
          </a:bodyPr>
          <a:lstStyle/>
          <a:p>
            <a:pPr marL="177800" lvl="0" indent="-190500" algn="l" rtl="0">
              <a:spcBef>
                <a:spcPts val="0"/>
              </a:spcBef>
              <a:spcAft>
                <a:spcPts val="0"/>
              </a:spcAft>
              <a:buSzPts val="2400"/>
              <a:buFont typeface="Helvetica Neue"/>
              <a:buChar char="•"/>
            </a:pPr>
            <a:r>
              <a:rPr lang="en-US" sz="2400"/>
              <a:t>Once logged in, type:</a:t>
            </a:r>
            <a:endParaRPr sz="2400"/>
          </a:p>
          <a:p>
            <a:pPr marL="114300" lvl="0" indent="0" algn="l" rtl="0">
              <a:spcBef>
                <a:spcPts val="800"/>
              </a:spcBef>
              <a:spcAft>
                <a:spcPts val="0"/>
              </a:spcAft>
              <a:buClr>
                <a:schemeClr val="dk1"/>
              </a:buClr>
              <a:buSzPts val="2100"/>
              <a:buFont typeface="Arial"/>
              <a:buNone/>
            </a:pPr>
            <a:r>
              <a:rPr lang="en-US" sz="2500">
                <a:solidFill>
                  <a:schemeClr val="accent5"/>
                </a:solidFill>
                <a:highlight>
                  <a:schemeClr val="lt1"/>
                </a:highlight>
                <a:latin typeface="Consolas"/>
                <a:ea typeface="Consolas"/>
                <a:cs typeface="Consolas"/>
                <a:sym typeface="Consolas"/>
              </a:rPr>
              <a:t>   	</a:t>
            </a:r>
            <a:r>
              <a:rPr lang="en-US" sz="2700" b="1">
                <a:solidFill>
                  <a:schemeClr val="accent5"/>
                </a:solidFill>
                <a:highlight>
                  <a:schemeClr val="lt1"/>
                </a:highlight>
                <a:latin typeface="Consolas"/>
                <a:ea typeface="Consolas"/>
                <a:cs typeface="Consolas"/>
                <a:sym typeface="Consolas"/>
              </a:rPr>
              <a:t>$ acompile</a:t>
            </a:r>
            <a:endParaRPr sz="2700" b="1">
              <a:solidFill>
                <a:schemeClr val="accent5"/>
              </a:solidFill>
              <a:highlight>
                <a:schemeClr val="lt1"/>
              </a:highlight>
              <a:latin typeface="Consolas"/>
              <a:ea typeface="Consolas"/>
              <a:cs typeface="Consolas"/>
              <a:sym typeface="Consolas"/>
            </a:endParaRPr>
          </a:p>
          <a:p>
            <a:pPr marL="457200" lvl="0" indent="457200" algn="l" rtl="0">
              <a:spcBef>
                <a:spcPts val="800"/>
              </a:spcBef>
              <a:spcAft>
                <a:spcPts val="0"/>
              </a:spcAft>
              <a:buNone/>
            </a:pPr>
            <a:r>
              <a:rPr lang="en-US" sz="2400"/>
              <a:t>To log in to an Alpine compile (or head) node.</a:t>
            </a:r>
            <a:endParaRPr sz="2400"/>
          </a:p>
          <a:p>
            <a:pPr marL="0" lvl="0" indent="0" algn="l" rtl="0">
              <a:spcBef>
                <a:spcPts val="800"/>
              </a:spcBef>
              <a:spcAft>
                <a:spcPts val="0"/>
              </a:spcAft>
              <a:buNone/>
            </a:pPr>
            <a:endParaRPr sz="2400"/>
          </a:p>
          <a:p>
            <a:pPr marL="457200" lvl="0" indent="-381000" algn="l" rtl="0">
              <a:spcBef>
                <a:spcPts val="800"/>
              </a:spcBef>
              <a:spcAft>
                <a:spcPts val="0"/>
              </a:spcAft>
              <a:buSzPts val="2400"/>
              <a:buChar char="•"/>
            </a:pPr>
            <a:r>
              <a:rPr lang="en-US" sz="2400"/>
              <a:t>Once on a compile node, type:</a:t>
            </a:r>
            <a:endParaRPr sz="2400"/>
          </a:p>
          <a:p>
            <a:pPr marL="571500" lvl="0" indent="342900" algn="l" rtl="0">
              <a:spcBef>
                <a:spcPts val="800"/>
              </a:spcBef>
              <a:spcAft>
                <a:spcPts val="0"/>
              </a:spcAft>
              <a:buClr>
                <a:schemeClr val="dk1"/>
              </a:buClr>
              <a:buSzPts val="2100"/>
              <a:buFont typeface="Arial"/>
              <a:buNone/>
            </a:pPr>
            <a:r>
              <a:rPr lang="en-US" sz="2700" b="1">
                <a:solidFill>
                  <a:schemeClr val="accent5"/>
                </a:solidFill>
                <a:latin typeface="Consolas"/>
                <a:ea typeface="Consolas"/>
                <a:cs typeface="Consolas"/>
                <a:sym typeface="Consolas"/>
              </a:rPr>
              <a:t>$ module avail</a:t>
            </a:r>
            <a:endParaRPr sz="2700" b="1">
              <a:solidFill>
                <a:schemeClr val="accent5"/>
              </a:solidFill>
              <a:latin typeface="Consolas"/>
              <a:ea typeface="Consolas"/>
              <a:cs typeface="Consolas"/>
              <a:sym typeface="Consolas"/>
            </a:endParaRPr>
          </a:p>
          <a:p>
            <a:pPr marL="457200" lvl="0" indent="457200" algn="l" rtl="0">
              <a:spcBef>
                <a:spcPts val="800"/>
              </a:spcBef>
              <a:spcAft>
                <a:spcPts val="0"/>
              </a:spcAft>
              <a:buNone/>
            </a:pPr>
            <a:r>
              <a:rPr lang="en-US" sz="2400"/>
              <a:t>To list currently available software</a:t>
            </a:r>
            <a:endParaRPr sz="3200"/>
          </a:p>
        </p:txBody>
      </p:sp>
      <p:sp>
        <p:nvSpPr>
          <p:cNvPr id="714" name="Google Shape;714;p56"/>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8F744-D5CC-8656-46F3-387300CC9658}"/>
              </a:ext>
            </a:extLst>
          </p:cNvPr>
          <p:cNvSpPr>
            <a:spLocks noGrp="1"/>
          </p:cNvSpPr>
          <p:nvPr>
            <p:ph type="title"/>
          </p:nvPr>
        </p:nvSpPr>
        <p:spPr/>
        <p:txBody>
          <a:bodyPr/>
          <a:lstStyle/>
          <a:p>
            <a:r>
              <a:rPr lang="en-US" dirty="0"/>
              <a:t>What is CURC?</a:t>
            </a:r>
          </a:p>
        </p:txBody>
      </p:sp>
      <p:sp>
        <p:nvSpPr>
          <p:cNvPr id="3" name="Content Placeholder 2">
            <a:extLst>
              <a:ext uri="{FF2B5EF4-FFF2-40B4-BE49-F238E27FC236}">
                <a16:creationId xmlns:a16="http://schemas.microsoft.com/office/drawing/2014/main" id="{DCC68294-C627-3667-82C0-E9E4A309076E}"/>
              </a:ext>
            </a:extLst>
          </p:cNvPr>
          <p:cNvSpPr>
            <a:spLocks noGrp="1"/>
          </p:cNvSpPr>
          <p:nvPr>
            <p:ph idx="1"/>
          </p:nvPr>
        </p:nvSpPr>
        <p:spPr/>
        <p:txBody>
          <a:bodyPr/>
          <a:lstStyle/>
          <a:p>
            <a:pPr marL="0" indent="0">
              <a:buNone/>
            </a:pPr>
            <a:r>
              <a:rPr lang="en-US" dirty="0"/>
              <a:t>CU Research Computing (CURC) is a group at CU Boulder that hosts a variety of resources. One of these resources is the Alpine High-Performance Computing (HPC) system. All individuals within the RMACC community can request an account with CURC, which will allow them to freely run on Alpine. Access to Alpine for the RMACC community is facilitated through Open OnDemand.</a:t>
            </a:r>
          </a:p>
        </p:txBody>
      </p:sp>
    </p:spTree>
    <p:extLst>
      <p:ext uri="{BB962C8B-B14F-4D97-AF65-F5344CB8AC3E}">
        <p14:creationId xmlns:p14="http://schemas.microsoft.com/office/powerpoint/2010/main" val="1307234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5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Filesystem Structure</a:t>
            </a:r>
            <a:endParaRPr/>
          </a:p>
        </p:txBody>
      </p:sp>
      <p:sp>
        <p:nvSpPr>
          <p:cNvPr id="721" name="Google Shape;721;p57"/>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40</a:t>
            </a:fld>
            <a:endParaRPr/>
          </a:p>
        </p:txBody>
      </p:sp>
      <p:graphicFrame>
        <p:nvGraphicFramePr>
          <p:cNvPr id="722" name="Google Shape;722;p57"/>
          <p:cNvGraphicFramePr/>
          <p:nvPr>
            <p:extLst>
              <p:ext uri="{D42A27DB-BD31-4B8C-83A1-F6EECF244321}">
                <p14:modId xmlns:p14="http://schemas.microsoft.com/office/powerpoint/2010/main" val="1628904110"/>
              </p:ext>
            </p:extLst>
          </p:nvPr>
        </p:nvGraphicFramePr>
        <p:xfrm>
          <a:off x="859125" y="1690830"/>
          <a:ext cx="10274096" cy="4120450"/>
        </p:xfrm>
        <a:graphic>
          <a:graphicData uri="http://schemas.openxmlformats.org/drawingml/2006/table">
            <a:tbl>
              <a:tblPr>
                <a:noFill/>
                <a:tableStyleId>{CE318D51-86EE-4300-AF37-D1893FD06897}</a:tableStyleId>
              </a:tblPr>
              <a:tblGrid>
                <a:gridCol w="3162829">
                  <a:extLst>
                    <a:ext uri="{9D8B030D-6E8A-4147-A177-3AD203B41FA5}">
                      <a16:colId xmlns:a16="http://schemas.microsoft.com/office/drawing/2014/main" val="20000"/>
                    </a:ext>
                  </a:extLst>
                </a:gridCol>
                <a:gridCol w="3927041">
                  <a:extLst>
                    <a:ext uri="{9D8B030D-6E8A-4147-A177-3AD203B41FA5}">
                      <a16:colId xmlns:a16="http://schemas.microsoft.com/office/drawing/2014/main" val="20001"/>
                    </a:ext>
                  </a:extLst>
                </a:gridCol>
                <a:gridCol w="3184226">
                  <a:extLst>
                    <a:ext uri="{9D8B030D-6E8A-4147-A177-3AD203B41FA5}">
                      <a16:colId xmlns:a16="http://schemas.microsoft.com/office/drawing/2014/main" val="20002"/>
                    </a:ext>
                  </a:extLst>
                </a:gridCol>
              </a:tblGrid>
              <a:tr h="571025">
                <a:tc>
                  <a:txBody>
                    <a:bodyPr/>
                    <a:lstStyle/>
                    <a:p>
                      <a:pPr marL="0" lvl="0" indent="0" algn="l" rtl="0">
                        <a:spcBef>
                          <a:spcPts val="0"/>
                        </a:spcBef>
                        <a:spcAft>
                          <a:spcPts val="0"/>
                        </a:spcAft>
                        <a:buNone/>
                      </a:pPr>
                      <a:r>
                        <a:rPr lang="en-US" sz="1800" b="1">
                          <a:solidFill>
                            <a:srgbClr val="000000"/>
                          </a:solidFill>
                          <a:latin typeface="Helvetica Neue"/>
                          <a:ea typeface="Helvetica Neue"/>
                          <a:cs typeface="Helvetica Neue"/>
                          <a:sym typeface="Helvetica Neue"/>
                        </a:rPr>
                        <a:t>/home (2GB)</a:t>
                      </a:r>
                      <a:endParaRPr sz="1800" b="1">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US" sz="1800" b="1">
                          <a:solidFill>
                            <a:srgbClr val="000000"/>
                          </a:solidFill>
                          <a:latin typeface="Helvetica Neue"/>
                          <a:ea typeface="Helvetica Neue"/>
                          <a:cs typeface="Helvetica Neue"/>
                          <a:sym typeface="Helvetica Neue"/>
                        </a:rPr>
                        <a:t>/projects (250GB)</a:t>
                      </a:r>
                      <a:endParaRPr sz="1800" b="1">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0" lvl="0" indent="0" algn="l" rtl="0">
                        <a:spcBef>
                          <a:spcPts val="0"/>
                        </a:spcBef>
                        <a:spcAft>
                          <a:spcPts val="0"/>
                        </a:spcAft>
                        <a:buNone/>
                      </a:pPr>
                      <a:r>
                        <a:rPr lang="en-US" sz="1800" b="1" dirty="0">
                          <a:solidFill>
                            <a:srgbClr val="000000"/>
                          </a:solidFill>
                          <a:latin typeface="Helvetica Neue"/>
                          <a:ea typeface="Helvetica Neue"/>
                          <a:cs typeface="Helvetica Neue"/>
                          <a:sym typeface="Helvetica Neue"/>
                        </a:rPr>
                        <a:t>/scratch/alpine (10TB)</a:t>
                      </a:r>
                      <a:endParaRPr sz="1800" b="1" dirty="0">
                        <a:solidFill>
                          <a:srgbClr val="000000"/>
                        </a:solidFill>
                        <a:latin typeface="Helvetica Neue"/>
                        <a:ea typeface="Helvetica Neue"/>
                        <a:cs typeface="Helvetica Neue"/>
                        <a:sym typeface="Helvetica Neue"/>
                      </a:endParaRPr>
                    </a:p>
                  </a:txBody>
                  <a:tcPr marL="91425" marR="91425" marT="91425" marB="91425">
                    <a:lnL w="9525" cap="flat" cmpd="sng">
                      <a:solidFill>
                        <a:srgbClr val="FFFFFF"/>
                      </a:solidFill>
                      <a:prstDash val="solid"/>
                      <a:round/>
                      <a:headEnd type="none" w="sm" len="sm"/>
                      <a:tailEnd type="none" w="sm" len="sm"/>
                    </a:lnL>
                    <a:lnR w="9525" cap="flat" cmpd="sng" algn="ctr">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0"/>
                  </a:ext>
                </a:extLst>
              </a:tr>
              <a:tr h="3012650">
                <a:tc>
                  <a:txBody>
                    <a:bodyPr/>
                    <a:lstStyle/>
                    <a:p>
                      <a:pPr marL="457200" lvl="0" indent="-342900" algn="l" rtl="0">
                        <a:lnSpc>
                          <a:spcPct val="90000"/>
                        </a:lnSpc>
                        <a:spcBef>
                          <a:spcPts val="500"/>
                        </a:spcBef>
                        <a:spcAft>
                          <a:spcPts val="0"/>
                        </a:spcAft>
                        <a:buClr>
                          <a:srgbClr val="6AA84F"/>
                        </a:buClr>
                        <a:buSzPts val="1800"/>
                        <a:buFont typeface="Helvetica Neue"/>
                        <a:buChar char="●"/>
                      </a:pPr>
                      <a:r>
                        <a:rPr lang="en-US" sz="1800">
                          <a:solidFill>
                            <a:srgbClr val="6AA84F"/>
                          </a:solidFill>
                          <a:latin typeface="Helvetica Neue"/>
                          <a:ea typeface="Helvetica Neue"/>
                          <a:cs typeface="Helvetica Neue"/>
                          <a:sym typeface="Helvetica Neue"/>
                        </a:rPr>
                        <a:t>Scripts, Code, Small, important files/directories</a:t>
                      </a:r>
                      <a:endParaRPr sz="1800">
                        <a:solidFill>
                          <a:srgbClr val="6AA84F"/>
                        </a:solidFill>
                        <a:latin typeface="Helvetica Neue"/>
                        <a:ea typeface="Helvetica Neue"/>
                        <a:cs typeface="Helvetica Neue"/>
                        <a:sym typeface="Helvetica Neue"/>
                      </a:endParaRPr>
                    </a:p>
                    <a:p>
                      <a:pPr marL="457200" lvl="0" indent="0" algn="l" rtl="0">
                        <a:lnSpc>
                          <a:spcPct val="90000"/>
                        </a:lnSpc>
                        <a:spcBef>
                          <a:spcPts val="500"/>
                        </a:spcBef>
                        <a:spcAft>
                          <a:spcPts val="0"/>
                        </a:spcAft>
                        <a:buNone/>
                      </a:pPr>
                      <a:endParaRPr sz="1800">
                        <a:solidFill>
                          <a:srgbClr val="6AA84F"/>
                        </a:solidFill>
                        <a:latin typeface="Helvetica Neue"/>
                        <a:ea typeface="Helvetica Neue"/>
                        <a:cs typeface="Helvetica Neue"/>
                        <a:sym typeface="Helvetica Neue"/>
                      </a:endParaRPr>
                    </a:p>
                    <a:p>
                      <a:pPr marL="457200" lvl="0" indent="0" algn="l" rtl="0">
                        <a:lnSpc>
                          <a:spcPct val="90000"/>
                        </a:lnSpc>
                        <a:spcBef>
                          <a:spcPts val="500"/>
                        </a:spcBef>
                        <a:spcAft>
                          <a:spcPts val="0"/>
                        </a:spcAft>
                        <a:buNone/>
                      </a:pPr>
                      <a:endParaRPr sz="1800">
                        <a:solidFill>
                          <a:srgbClr val="E06666"/>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E06666"/>
                        </a:buClr>
                        <a:buSzPts val="1800"/>
                        <a:buFont typeface="Helvetica Neue"/>
                        <a:buChar char="●"/>
                      </a:pPr>
                      <a:r>
                        <a:rPr lang="en-US" sz="1800">
                          <a:solidFill>
                            <a:srgbClr val="E06666"/>
                          </a:solidFill>
                          <a:latin typeface="Helvetica Neue"/>
                          <a:ea typeface="Helvetica Neue"/>
                          <a:cs typeface="Helvetica Neue"/>
                          <a:sym typeface="Helvetica Neue"/>
                        </a:rPr>
                        <a:t>Not for sharing files or job output</a:t>
                      </a: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342900" algn="l" rtl="0">
                        <a:lnSpc>
                          <a:spcPct val="90000"/>
                        </a:lnSpc>
                        <a:spcBef>
                          <a:spcPts val="500"/>
                        </a:spcBef>
                        <a:spcAft>
                          <a:spcPts val="0"/>
                        </a:spcAft>
                        <a:buClr>
                          <a:srgbClr val="6AA84F"/>
                        </a:buClr>
                        <a:buSzPts val="1800"/>
                        <a:buFont typeface="Helvetica Neue"/>
                        <a:buChar char="●"/>
                      </a:pPr>
                      <a:r>
                        <a:rPr lang="en-US" sz="1800">
                          <a:solidFill>
                            <a:srgbClr val="6AA84F"/>
                          </a:solidFill>
                          <a:latin typeface="Helvetica Neue"/>
                          <a:ea typeface="Helvetica Neue"/>
                          <a:cs typeface="Helvetica Neue"/>
                          <a:sym typeface="Helvetica Neue"/>
                        </a:rPr>
                        <a:t>Code/files/libraries </a:t>
                      </a:r>
                      <a:endParaRPr sz="180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6AA84F"/>
                        </a:buClr>
                        <a:buSzPts val="1800"/>
                        <a:buFont typeface="Helvetica Neue"/>
                        <a:buChar char="●"/>
                      </a:pPr>
                      <a:r>
                        <a:rPr lang="en-US" sz="1800">
                          <a:solidFill>
                            <a:srgbClr val="6AA84F"/>
                          </a:solidFill>
                          <a:latin typeface="Helvetica Neue"/>
                          <a:ea typeface="Helvetica Neue"/>
                          <a:cs typeface="Helvetica Neue"/>
                          <a:sym typeface="Helvetica Neue"/>
                        </a:rPr>
                        <a:t>Software you are installing </a:t>
                      </a:r>
                      <a:endParaRPr sz="180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6AA84F"/>
                        </a:buClr>
                        <a:buSzPts val="1800"/>
                        <a:buFont typeface="Helvetica Neue"/>
                        <a:buChar char="●"/>
                      </a:pPr>
                      <a:r>
                        <a:rPr lang="en-US" sz="1800">
                          <a:solidFill>
                            <a:srgbClr val="6AA84F"/>
                          </a:solidFill>
                          <a:latin typeface="Helvetica Neue"/>
                          <a:ea typeface="Helvetica Neue"/>
                          <a:cs typeface="Helvetica Neue"/>
                          <a:sym typeface="Helvetica Neue"/>
                        </a:rPr>
                        <a:t>Sharing files</a:t>
                      </a:r>
                      <a:endParaRPr sz="1800">
                        <a:solidFill>
                          <a:srgbClr val="6AA84F"/>
                        </a:solidFill>
                        <a:latin typeface="Helvetica Neue"/>
                        <a:ea typeface="Helvetica Neue"/>
                        <a:cs typeface="Helvetica Neue"/>
                        <a:sym typeface="Helvetica Neue"/>
                      </a:endParaRPr>
                    </a:p>
                    <a:p>
                      <a:pPr marL="457200" lvl="0" indent="0" algn="l" rtl="0">
                        <a:lnSpc>
                          <a:spcPct val="90000"/>
                        </a:lnSpc>
                        <a:spcBef>
                          <a:spcPts val="500"/>
                        </a:spcBef>
                        <a:spcAft>
                          <a:spcPts val="0"/>
                        </a:spcAft>
                        <a:buNone/>
                      </a:pPr>
                      <a:endParaRPr sz="180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E06666"/>
                        </a:buClr>
                        <a:buSzPts val="1800"/>
                        <a:buFont typeface="Helvetica Neue"/>
                        <a:buChar char="●"/>
                      </a:pPr>
                      <a:r>
                        <a:rPr lang="en-US" sz="1800">
                          <a:solidFill>
                            <a:srgbClr val="E06666"/>
                          </a:solidFill>
                          <a:latin typeface="Helvetica Neue"/>
                          <a:ea typeface="Helvetica Neue"/>
                          <a:cs typeface="Helvetica Neue"/>
                          <a:sym typeface="Helvetica Neue"/>
                        </a:rPr>
                        <a:t>Not for job output</a:t>
                      </a: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342900" algn="l" rtl="0">
                        <a:lnSpc>
                          <a:spcPct val="90000"/>
                        </a:lnSpc>
                        <a:spcBef>
                          <a:spcPts val="500"/>
                        </a:spcBef>
                        <a:spcAft>
                          <a:spcPts val="0"/>
                        </a:spcAft>
                        <a:buClr>
                          <a:srgbClr val="6AA84F"/>
                        </a:buClr>
                        <a:buSzPts val="1800"/>
                        <a:buFont typeface="Helvetica Neue"/>
                        <a:buChar char="●"/>
                      </a:pPr>
                      <a:r>
                        <a:rPr lang="en-US" sz="1800" dirty="0">
                          <a:solidFill>
                            <a:srgbClr val="6AA84F"/>
                          </a:solidFill>
                          <a:latin typeface="Helvetica Neue"/>
                          <a:ea typeface="Helvetica Neue"/>
                          <a:cs typeface="Helvetica Neue"/>
                          <a:sym typeface="Helvetica Neue"/>
                        </a:rPr>
                        <a:t>Output from running jobs</a:t>
                      </a:r>
                      <a:endParaRPr sz="1800" dirty="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6AA84F"/>
                        </a:buClr>
                        <a:buSzPts val="1800"/>
                        <a:buFont typeface="Helvetica Neue"/>
                        <a:buChar char="●"/>
                      </a:pPr>
                      <a:r>
                        <a:rPr lang="en-US" sz="1800" dirty="0">
                          <a:solidFill>
                            <a:srgbClr val="6AA84F"/>
                          </a:solidFill>
                          <a:latin typeface="Helvetica Neue"/>
                          <a:ea typeface="Helvetica Neue"/>
                          <a:cs typeface="Helvetica Neue"/>
                          <a:sym typeface="Helvetica Neue"/>
                        </a:rPr>
                        <a:t>Large files/datasets</a:t>
                      </a:r>
                      <a:endParaRPr sz="1800" dirty="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6AA84F"/>
                        </a:buClr>
                        <a:buSzPts val="1800"/>
                        <a:buFont typeface="Helvetica Neue"/>
                        <a:buChar char="●"/>
                      </a:pPr>
                      <a:r>
                        <a:rPr lang="en-US" sz="1800" dirty="0">
                          <a:solidFill>
                            <a:srgbClr val="6AA84F"/>
                          </a:solidFill>
                          <a:latin typeface="Helvetica Neue"/>
                          <a:ea typeface="Helvetica Neue"/>
                          <a:cs typeface="Helvetica Neue"/>
                          <a:sym typeface="Helvetica Neue"/>
                        </a:rPr>
                        <a:t>Sharing files</a:t>
                      </a:r>
                      <a:endParaRPr sz="1800" dirty="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6AA84F"/>
                        </a:buClr>
                        <a:buSzPts val="1800"/>
                        <a:buFont typeface="Helvetica Neue"/>
                        <a:buChar char="●"/>
                      </a:pPr>
                      <a:r>
                        <a:rPr lang="en-US" sz="1800" dirty="0">
                          <a:solidFill>
                            <a:srgbClr val="6AA84F"/>
                          </a:solidFill>
                          <a:latin typeface="Helvetica Neue"/>
                          <a:ea typeface="Helvetica Neue"/>
                          <a:cs typeface="Helvetica Neue"/>
                          <a:sym typeface="Helvetica Neue"/>
                        </a:rPr>
                        <a:t>Cluster specific</a:t>
                      </a:r>
                      <a:endParaRPr sz="1800" dirty="0">
                        <a:solidFill>
                          <a:srgbClr val="6AA84F"/>
                        </a:solidFill>
                        <a:latin typeface="Helvetica Neue"/>
                        <a:ea typeface="Helvetica Neue"/>
                        <a:cs typeface="Helvetica Neue"/>
                        <a:sym typeface="Helvetica Neue"/>
                      </a:endParaRPr>
                    </a:p>
                    <a:p>
                      <a:pPr marL="457200" lvl="0" indent="0" algn="l" rtl="0">
                        <a:lnSpc>
                          <a:spcPct val="90000"/>
                        </a:lnSpc>
                        <a:spcBef>
                          <a:spcPts val="500"/>
                        </a:spcBef>
                        <a:spcAft>
                          <a:spcPts val="0"/>
                        </a:spcAft>
                        <a:buNone/>
                      </a:pPr>
                      <a:endParaRPr sz="1800" dirty="0">
                        <a:solidFill>
                          <a:srgbClr val="6AA84F"/>
                        </a:solidFill>
                        <a:latin typeface="Helvetica Neue"/>
                        <a:ea typeface="Helvetica Neue"/>
                        <a:cs typeface="Helvetica Neue"/>
                        <a:sym typeface="Helvetica Neue"/>
                      </a:endParaRPr>
                    </a:p>
                    <a:p>
                      <a:pPr marL="457200" lvl="0" indent="-342900" algn="l" rtl="0">
                        <a:lnSpc>
                          <a:spcPct val="90000"/>
                        </a:lnSpc>
                        <a:spcBef>
                          <a:spcPts val="500"/>
                        </a:spcBef>
                        <a:spcAft>
                          <a:spcPts val="0"/>
                        </a:spcAft>
                        <a:buClr>
                          <a:srgbClr val="E06666"/>
                        </a:buClr>
                        <a:buSzPts val="1800"/>
                        <a:buFont typeface="Helvetica Neue"/>
                        <a:buChar char="●"/>
                      </a:pPr>
                      <a:r>
                        <a:rPr lang="en-US" sz="1800" dirty="0">
                          <a:solidFill>
                            <a:srgbClr val="E06666"/>
                          </a:solidFill>
                          <a:latin typeface="Helvetica Neue"/>
                          <a:ea typeface="Helvetica Neue"/>
                          <a:cs typeface="Helvetica Neue"/>
                          <a:sym typeface="Helvetica Neue"/>
                        </a:rPr>
                        <a:t>Not for long term storage</a:t>
                      </a:r>
                      <a:endParaRPr sz="1200" dirty="0">
                        <a:solidFill>
                          <a:srgbClr val="E06666"/>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lgn="ctr">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1"/>
                  </a:ext>
                </a:extLst>
              </a:tr>
              <a:tr h="536775">
                <a:tc>
                  <a:txBody>
                    <a:bodyPr/>
                    <a:lstStyle/>
                    <a:p>
                      <a:pPr marL="457200" lvl="0" indent="-228600" algn="l" rtl="0">
                        <a:lnSpc>
                          <a:spcPct val="90000"/>
                        </a:lnSpc>
                        <a:spcBef>
                          <a:spcPts val="500"/>
                        </a:spcBef>
                        <a:spcAft>
                          <a:spcPts val="0"/>
                        </a:spcAft>
                        <a:buNone/>
                      </a:pPr>
                      <a:r>
                        <a:rPr lang="en-US" sz="1800">
                          <a:solidFill>
                            <a:srgbClr val="000000"/>
                          </a:solidFill>
                          <a:latin typeface="Helvetica Neue"/>
                          <a:ea typeface="Helvetica Neue"/>
                          <a:cs typeface="Helvetica Neue"/>
                          <a:sym typeface="Helvetica Neue"/>
                        </a:rPr>
                        <a:t>Ex .bashrc</a:t>
                      </a: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228600" algn="l" rtl="0">
                        <a:lnSpc>
                          <a:spcPct val="90000"/>
                        </a:lnSpc>
                        <a:spcBef>
                          <a:spcPts val="500"/>
                        </a:spcBef>
                        <a:spcAft>
                          <a:spcPts val="0"/>
                        </a:spcAft>
                        <a:buNone/>
                      </a:pPr>
                      <a:r>
                        <a:rPr lang="en-US" sz="1800">
                          <a:solidFill>
                            <a:srgbClr val="000000"/>
                          </a:solidFill>
                          <a:latin typeface="Helvetica Neue"/>
                          <a:ea typeface="Helvetica Neue"/>
                          <a:cs typeface="Helvetica Neue"/>
                          <a:sym typeface="Helvetica Neue"/>
                        </a:rPr>
                        <a:t>Ex. Shared job scripts</a:t>
                      </a:r>
                      <a:endParaRPr sz="180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tc>
                  <a:txBody>
                    <a:bodyPr/>
                    <a:lstStyle/>
                    <a:p>
                      <a:pPr marL="457200" lvl="0" indent="-228600" algn="l" rtl="0">
                        <a:lnSpc>
                          <a:spcPct val="90000"/>
                        </a:lnSpc>
                        <a:spcBef>
                          <a:spcPts val="500"/>
                        </a:spcBef>
                        <a:spcAft>
                          <a:spcPts val="0"/>
                        </a:spcAft>
                        <a:buNone/>
                      </a:pPr>
                      <a:r>
                        <a:rPr lang="en-US" sz="1800" dirty="0">
                          <a:solidFill>
                            <a:srgbClr val="000000"/>
                          </a:solidFill>
                          <a:latin typeface="Helvetica Neue"/>
                          <a:ea typeface="Helvetica Neue"/>
                          <a:cs typeface="Helvetica Neue"/>
                          <a:sym typeface="Helvetica Neue"/>
                        </a:rPr>
                        <a:t>Ex. Data</a:t>
                      </a:r>
                      <a:endParaRPr sz="1800" dirty="0">
                        <a:solidFill>
                          <a:srgbClr val="000000"/>
                        </a:solidFill>
                        <a:latin typeface="Helvetica Neue"/>
                        <a:ea typeface="Helvetica Neue"/>
                        <a:cs typeface="Helvetica Neue"/>
                        <a:sym typeface="Helvetica Neue"/>
                      </a:endParaRPr>
                    </a:p>
                  </a:txBody>
                  <a:tcPr marL="91425" marR="91425" marT="91425" marB="91425">
                    <a:lnL w="9525" cap="flat" cmpd="sng">
                      <a:solidFill>
                        <a:srgbClr val="595959"/>
                      </a:solidFill>
                      <a:prstDash val="solid"/>
                      <a:round/>
                      <a:headEnd type="none" w="sm" len="sm"/>
                      <a:tailEnd type="none" w="sm" len="sm"/>
                    </a:lnL>
                    <a:lnR w="9525" cap="flat" cmpd="sng" algn="ctr">
                      <a:solidFill>
                        <a:srgbClr val="595959"/>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5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Exploring the Filesystem</a:t>
            </a:r>
            <a:endParaRPr dirty="0"/>
          </a:p>
        </p:txBody>
      </p:sp>
      <p:sp>
        <p:nvSpPr>
          <p:cNvPr id="729" name="Google Shape;729;p58"/>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177800" lvl="0" indent="-190500" algn="l" rtl="0">
              <a:spcBef>
                <a:spcPts val="0"/>
              </a:spcBef>
              <a:spcAft>
                <a:spcPts val="0"/>
              </a:spcAft>
              <a:buSzPts val="2400"/>
              <a:buFont typeface="Helvetica Neue"/>
              <a:buChar char="•"/>
            </a:pPr>
            <a:r>
              <a:rPr lang="en-US" sz="2400"/>
              <a:t>Once logged in use the following commands to navigate to your different workspaces</a:t>
            </a:r>
            <a:endParaRPr sz="2400"/>
          </a:p>
          <a:p>
            <a:pPr marL="0" lvl="0" indent="457200" algn="l" rtl="0">
              <a:spcBef>
                <a:spcPts val="800"/>
              </a:spcBef>
              <a:spcAft>
                <a:spcPts val="0"/>
              </a:spcAft>
              <a:buClr>
                <a:schemeClr val="dk1"/>
              </a:buClr>
              <a:buSzPts val="2100"/>
              <a:buFont typeface="Arial"/>
              <a:buNone/>
            </a:pPr>
            <a:endParaRPr sz="2000">
              <a:latin typeface="Arial"/>
              <a:ea typeface="Arial"/>
              <a:cs typeface="Arial"/>
              <a:sym typeface="Arial"/>
            </a:endParaRPr>
          </a:p>
          <a:p>
            <a:pPr marL="0" lvl="0" indent="457200" algn="l" rtl="0">
              <a:spcBef>
                <a:spcPts val="800"/>
              </a:spcBef>
              <a:spcAft>
                <a:spcPts val="0"/>
              </a:spcAft>
              <a:buClr>
                <a:schemeClr val="dk1"/>
              </a:buClr>
              <a:buSzPts val="2100"/>
              <a:buFont typeface="Arial"/>
              <a:buNone/>
            </a:pPr>
            <a:r>
              <a:rPr lang="en-US" sz="2300" b="1">
                <a:solidFill>
                  <a:schemeClr val="accent5"/>
                </a:solidFill>
                <a:highlight>
                  <a:schemeClr val="lt1"/>
                </a:highlight>
                <a:latin typeface="Consolas"/>
                <a:ea typeface="Consolas"/>
                <a:cs typeface="Consolas"/>
                <a:sym typeface="Consolas"/>
              </a:rPr>
              <a:t>$ cd  /home/&lt;user&gt;</a:t>
            </a:r>
            <a:endParaRPr sz="2300" b="1">
              <a:solidFill>
                <a:schemeClr val="accent5"/>
              </a:solidFill>
              <a:highlight>
                <a:schemeClr val="lt1"/>
              </a:highlight>
              <a:latin typeface="Consolas"/>
              <a:ea typeface="Consolas"/>
              <a:cs typeface="Consolas"/>
              <a:sym typeface="Consolas"/>
            </a:endParaRPr>
          </a:p>
          <a:p>
            <a:pPr marL="114300" lvl="0" indent="0" algn="l" rtl="0">
              <a:spcBef>
                <a:spcPts val="800"/>
              </a:spcBef>
              <a:spcAft>
                <a:spcPts val="0"/>
              </a:spcAft>
              <a:buClr>
                <a:schemeClr val="dk1"/>
              </a:buClr>
              <a:buSzPts val="2100"/>
              <a:buFont typeface="Arial"/>
              <a:buNone/>
            </a:pPr>
            <a:r>
              <a:rPr lang="en-US" sz="2300" b="1">
                <a:solidFill>
                  <a:schemeClr val="accent5"/>
                </a:solidFill>
                <a:highlight>
                  <a:schemeClr val="lt1"/>
                </a:highlight>
                <a:latin typeface="Consolas"/>
                <a:ea typeface="Consolas"/>
                <a:cs typeface="Consolas"/>
                <a:sym typeface="Consolas"/>
              </a:rPr>
              <a:t>	$ cd  /projects/&lt;user&gt;</a:t>
            </a:r>
            <a:endParaRPr sz="2300" b="1">
              <a:solidFill>
                <a:schemeClr val="accent5"/>
              </a:solidFill>
              <a:highlight>
                <a:schemeClr val="lt1"/>
              </a:highlight>
              <a:latin typeface="Consolas"/>
              <a:ea typeface="Consolas"/>
              <a:cs typeface="Consolas"/>
              <a:sym typeface="Consolas"/>
            </a:endParaRPr>
          </a:p>
          <a:p>
            <a:pPr marL="114300" lvl="0" indent="0" algn="l" rtl="0">
              <a:spcBef>
                <a:spcPts val="800"/>
              </a:spcBef>
              <a:spcAft>
                <a:spcPts val="0"/>
              </a:spcAft>
              <a:buClr>
                <a:schemeClr val="dk1"/>
              </a:buClr>
              <a:buSzPts val="2100"/>
              <a:buFont typeface="Arial"/>
              <a:buNone/>
            </a:pPr>
            <a:r>
              <a:rPr lang="en-US" sz="2300" b="1">
                <a:solidFill>
                  <a:schemeClr val="accent5"/>
                </a:solidFill>
                <a:highlight>
                  <a:schemeClr val="lt1"/>
                </a:highlight>
                <a:latin typeface="Consolas"/>
                <a:ea typeface="Consolas"/>
                <a:cs typeface="Consolas"/>
                <a:sym typeface="Consolas"/>
              </a:rPr>
              <a:t>	$ cd  /scratch/alpine/&lt;user&gt;</a:t>
            </a:r>
            <a:endParaRPr sz="2300" b="1">
              <a:solidFill>
                <a:schemeClr val="accent5"/>
              </a:solidFill>
              <a:highlight>
                <a:schemeClr val="lt1"/>
              </a:highlight>
              <a:latin typeface="Consolas"/>
              <a:ea typeface="Consolas"/>
              <a:cs typeface="Consolas"/>
              <a:sym typeface="Consolas"/>
            </a:endParaRPr>
          </a:p>
          <a:p>
            <a:pPr marL="114300" lvl="0" indent="0" algn="l" rtl="0">
              <a:spcBef>
                <a:spcPts val="800"/>
              </a:spcBef>
              <a:spcAft>
                <a:spcPts val="0"/>
              </a:spcAft>
              <a:buClr>
                <a:schemeClr val="dk1"/>
              </a:buClr>
              <a:buSzPts val="2100"/>
              <a:buFont typeface="Arial"/>
              <a:buNone/>
            </a:pPr>
            <a:endParaRPr sz="2300" b="1">
              <a:solidFill>
                <a:schemeClr val="lt1"/>
              </a:solidFill>
              <a:highlight>
                <a:srgbClr val="404040"/>
              </a:highlight>
              <a:latin typeface="Courier"/>
              <a:ea typeface="Courier"/>
              <a:cs typeface="Courier"/>
              <a:sym typeface="Courier"/>
            </a:endParaRPr>
          </a:p>
          <a:p>
            <a:pPr marL="114300" lvl="0" indent="0" algn="l" rtl="0">
              <a:spcBef>
                <a:spcPts val="800"/>
              </a:spcBef>
              <a:spcAft>
                <a:spcPts val="0"/>
              </a:spcAft>
              <a:buNone/>
            </a:pPr>
            <a:endParaRPr sz="2400"/>
          </a:p>
        </p:txBody>
      </p:sp>
      <p:sp>
        <p:nvSpPr>
          <p:cNvPr id="730" name="Google Shape;730;p58"/>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5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Using RC Resources</a:t>
            </a:r>
            <a:endParaRPr/>
          </a:p>
        </p:txBody>
      </p:sp>
      <p:sp>
        <p:nvSpPr>
          <p:cNvPr id="737" name="Google Shape;737;p59"/>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381000" algn="l" rtl="0">
              <a:lnSpc>
                <a:spcPct val="115000"/>
              </a:lnSpc>
              <a:spcBef>
                <a:spcPts val="800"/>
              </a:spcBef>
              <a:spcAft>
                <a:spcPts val="0"/>
              </a:spcAft>
              <a:buSzPts val="2400"/>
              <a:buFont typeface="Helvetica Neue"/>
              <a:buChar char="●"/>
            </a:pPr>
            <a:r>
              <a:rPr lang="en-US" sz="2400"/>
              <a:t>We have:</a:t>
            </a:r>
            <a:endParaRPr sz="2400"/>
          </a:p>
          <a:p>
            <a:pPr marL="520700" lvl="1" indent="-190500" algn="l" rtl="0">
              <a:lnSpc>
                <a:spcPct val="115000"/>
              </a:lnSpc>
              <a:spcBef>
                <a:spcPts val="800"/>
              </a:spcBef>
              <a:spcAft>
                <a:spcPts val="0"/>
              </a:spcAft>
              <a:buSzPts val="2000"/>
              <a:buFont typeface="Helvetica Neue"/>
              <a:buChar char="○"/>
            </a:pPr>
            <a:r>
              <a:rPr lang="en-US" sz="2000"/>
              <a:t>Logged in</a:t>
            </a:r>
            <a:endParaRPr sz="2000"/>
          </a:p>
          <a:p>
            <a:pPr marL="520700" lvl="1" indent="-190500" algn="l" rtl="0">
              <a:lnSpc>
                <a:spcPct val="115000"/>
              </a:lnSpc>
              <a:spcBef>
                <a:spcPts val="800"/>
              </a:spcBef>
              <a:spcAft>
                <a:spcPts val="0"/>
              </a:spcAft>
              <a:buSzPts val="2000"/>
              <a:buFont typeface="Helvetica Neue"/>
              <a:buChar char="○"/>
            </a:pPr>
            <a:r>
              <a:rPr lang="en-US" sz="2000"/>
              <a:t>Explored nodes</a:t>
            </a:r>
            <a:endParaRPr sz="2000"/>
          </a:p>
          <a:p>
            <a:pPr marL="520700" lvl="1" indent="-190500" algn="l" rtl="0">
              <a:lnSpc>
                <a:spcPct val="115000"/>
              </a:lnSpc>
              <a:spcBef>
                <a:spcPts val="800"/>
              </a:spcBef>
              <a:spcAft>
                <a:spcPts val="0"/>
              </a:spcAft>
              <a:buSzPts val="2000"/>
              <a:buFont typeface="Helvetica Neue"/>
              <a:buChar char="○"/>
            </a:pPr>
            <a:r>
              <a:rPr lang="en-US" sz="2000"/>
              <a:t>Explored filesystem</a:t>
            </a:r>
            <a:endParaRPr sz="2000"/>
          </a:p>
          <a:p>
            <a:pPr marL="520700" lvl="0" indent="0" algn="l" rtl="0">
              <a:lnSpc>
                <a:spcPct val="115000"/>
              </a:lnSpc>
              <a:spcBef>
                <a:spcPts val="800"/>
              </a:spcBef>
              <a:spcAft>
                <a:spcPts val="0"/>
              </a:spcAft>
              <a:buNone/>
            </a:pPr>
            <a:endParaRPr/>
          </a:p>
          <a:p>
            <a:pPr marL="457200" lvl="0" indent="-381000" algn="l" rtl="0">
              <a:lnSpc>
                <a:spcPct val="115000"/>
              </a:lnSpc>
              <a:spcBef>
                <a:spcPts val="800"/>
              </a:spcBef>
              <a:spcAft>
                <a:spcPts val="0"/>
              </a:spcAft>
              <a:buSzPts val="2400"/>
              <a:buFont typeface="Helvetica Neue"/>
              <a:buChar char="●"/>
            </a:pPr>
            <a:r>
              <a:rPr lang="en-US" sz="2400"/>
              <a:t>How do we actually </a:t>
            </a:r>
            <a:r>
              <a:rPr lang="en-US" sz="2400" i="1"/>
              <a:t>use</a:t>
            </a:r>
            <a:r>
              <a:rPr lang="en-US" sz="2400"/>
              <a:t> the computing resources?</a:t>
            </a:r>
            <a:endParaRPr sz="2400"/>
          </a:p>
        </p:txBody>
      </p:sp>
      <p:sp>
        <p:nvSpPr>
          <p:cNvPr id="738" name="Google Shape;738;p59"/>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6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Running a Job</a:t>
            </a:r>
            <a:endParaRPr/>
          </a:p>
        </p:txBody>
      </p:sp>
      <p:sp>
        <p:nvSpPr>
          <p:cNvPr id="745" name="Google Shape;745;p60"/>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6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Jobs</a:t>
            </a:r>
            <a:endParaRPr/>
          </a:p>
        </p:txBody>
      </p:sp>
      <p:sp>
        <p:nvSpPr>
          <p:cNvPr id="752" name="Google Shape;752;p61"/>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0" lvl="0" indent="0" algn="l" rtl="0">
              <a:spcBef>
                <a:spcPts val="800"/>
              </a:spcBef>
              <a:spcAft>
                <a:spcPts val="0"/>
              </a:spcAft>
              <a:buNone/>
            </a:pPr>
            <a:r>
              <a:rPr lang="en-US" sz="2400"/>
              <a:t>What is a “</a:t>
            </a:r>
            <a:r>
              <a:rPr lang="en-US" sz="2400" b="1" i="1"/>
              <a:t>job</a:t>
            </a:r>
            <a:r>
              <a:rPr lang="en-US" sz="2400"/>
              <a:t>”?</a:t>
            </a:r>
            <a:endParaRPr sz="2400"/>
          </a:p>
          <a:p>
            <a:pPr marL="1143000" lvl="2" indent="-266700" algn="l" rtl="0">
              <a:spcBef>
                <a:spcPts val="400"/>
              </a:spcBef>
              <a:spcAft>
                <a:spcPts val="0"/>
              </a:spcAft>
              <a:buSzPts val="2400"/>
              <a:buFont typeface="Helvetica Neue"/>
              <a:buChar char="•"/>
            </a:pPr>
            <a:r>
              <a:rPr lang="en-US" sz="2200"/>
              <a:t>Work for the cluster to perform on</a:t>
            </a:r>
            <a:endParaRPr sz="2200"/>
          </a:p>
          <a:p>
            <a:pPr marL="1143000" lvl="2" indent="-266700" algn="l" rtl="0">
              <a:spcBef>
                <a:spcPts val="400"/>
              </a:spcBef>
              <a:spcAft>
                <a:spcPts val="0"/>
              </a:spcAft>
              <a:buSzPts val="2400"/>
              <a:buFont typeface="Helvetica Neue"/>
              <a:buChar char="•"/>
            </a:pPr>
            <a:r>
              <a:rPr lang="en-US" sz="2200"/>
              <a:t>Has a unique ID</a:t>
            </a:r>
            <a:endParaRPr sz="2200"/>
          </a:p>
          <a:p>
            <a:pPr marL="0" lvl="0" indent="0" algn="l" rtl="0">
              <a:spcBef>
                <a:spcPts val="500"/>
              </a:spcBef>
              <a:spcAft>
                <a:spcPts val="0"/>
              </a:spcAft>
              <a:buNone/>
            </a:pPr>
            <a:endParaRPr sz="2400"/>
          </a:p>
          <a:p>
            <a:pPr marL="457200" lvl="0" indent="-381000" algn="l" rtl="0">
              <a:spcBef>
                <a:spcPts val="500"/>
              </a:spcBef>
              <a:spcAft>
                <a:spcPts val="0"/>
              </a:spcAft>
              <a:buSzPts val="2400"/>
              <a:buFont typeface="Helvetica Neue"/>
              <a:buAutoNum type="arabicPeriod"/>
            </a:pPr>
            <a:r>
              <a:rPr lang="en-US" sz="2400" b="1"/>
              <a:t>Batch jobs</a:t>
            </a:r>
            <a:endParaRPr sz="2400" b="1"/>
          </a:p>
          <a:p>
            <a:pPr marL="914400" lvl="1" indent="-368300" algn="l" rtl="0">
              <a:spcBef>
                <a:spcPts val="500"/>
              </a:spcBef>
              <a:spcAft>
                <a:spcPts val="0"/>
              </a:spcAft>
              <a:buSzPts val="2200"/>
              <a:buFont typeface="Helvetica Neue"/>
              <a:buChar char="•"/>
            </a:pPr>
            <a:r>
              <a:rPr lang="en-US" sz="2200"/>
              <a:t>Submit job script which will be executed when resources are available</a:t>
            </a:r>
            <a:endParaRPr sz="2200"/>
          </a:p>
          <a:p>
            <a:pPr marL="1143000" lvl="2" indent="-215900" algn="l" rtl="0">
              <a:spcBef>
                <a:spcPts val="500"/>
              </a:spcBef>
              <a:spcAft>
                <a:spcPts val="0"/>
              </a:spcAft>
              <a:buSzPts val="2400"/>
              <a:buFont typeface="Helvetica Neue"/>
              <a:buChar char="•"/>
            </a:pPr>
            <a:r>
              <a:rPr lang="en-US" sz="2200"/>
              <a:t>Create script containing information about the job</a:t>
            </a:r>
            <a:endParaRPr sz="2200"/>
          </a:p>
          <a:p>
            <a:pPr marL="1143000" lvl="2" indent="-215900" algn="l" rtl="0">
              <a:spcBef>
                <a:spcPts val="500"/>
              </a:spcBef>
              <a:spcAft>
                <a:spcPts val="0"/>
              </a:spcAft>
              <a:buSzPts val="2400"/>
              <a:buFont typeface="Helvetica Neue"/>
              <a:buChar char="•"/>
            </a:pPr>
            <a:r>
              <a:rPr lang="en-US" sz="2200"/>
              <a:t>Submit the job file to a queue</a:t>
            </a:r>
            <a:endParaRPr sz="2400"/>
          </a:p>
          <a:p>
            <a:pPr marL="457200" lvl="0" indent="-381000" algn="l" rtl="0">
              <a:spcBef>
                <a:spcPts val="1000"/>
              </a:spcBef>
              <a:spcAft>
                <a:spcPts val="0"/>
              </a:spcAft>
              <a:buSzPts val="2400"/>
              <a:buFont typeface="Helvetica Neue"/>
              <a:buAutoNum type="arabicPeriod"/>
            </a:pPr>
            <a:r>
              <a:rPr lang="en-US" sz="2400" b="1"/>
              <a:t>Interactive jobs</a:t>
            </a:r>
            <a:endParaRPr sz="2400" b="1"/>
          </a:p>
          <a:p>
            <a:pPr marL="914400" lvl="1" indent="-368300" algn="l" rtl="0">
              <a:spcBef>
                <a:spcPts val="500"/>
              </a:spcBef>
              <a:spcAft>
                <a:spcPts val="0"/>
              </a:spcAft>
              <a:buSzPts val="2200"/>
              <a:buFont typeface="Helvetica Neue"/>
              <a:buChar char="•"/>
            </a:pPr>
            <a:r>
              <a:rPr lang="en-US" sz="2200"/>
              <a:t>Work interactively at the command line of a compute node</a:t>
            </a:r>
            <a:endParaRPr sz="2800"/>
          </a:p>
        </p:txBody>
      </p:sp>
      <p:sp>
        <p:nvSpPr>
          <p:cNvPr id="753" name="Google Shape;753;p61"/>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6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Job Scheduling </a:t>
            </a:r>
            <a:endParaRPr/>
          </a:p>
        </p:txBody>
      </p:sp>
      <p:sp>
        <p:nvSpPr>
          <p:cNvPr id="760" name="Google Shape;760;p62"/>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a:t>CURC Clusters are shared resources, jobs are:</a:t>
            </a:r>
            <a:endParaRPr/>
          </a:p>
          <a:p>
            <a:pPr marL="914400" lvl="1" indent="-342900" algn="l" rtl="0">
              <a:spcBef>
                <a:spcPts val="0"/>
              </a:spcBef>
              <a:spcAft>
                <a:spcPts val="0"/>
              </a:spcAft>
              <a:buSzPts val="1800"/>
              <a:buChar char="•"/>
            </a:pPr>
            <a:r>
              <a:rPr lang="en-US"/>
              <a:t>Submitted to a queue</a:t>
            </a:r>
            <a:endParaRPr/>
          </a:p>
          <a:p>
            <a:pPr marL="914400" lvl="1" indent="-342900" algn="l" rtl="0">
              <a:spcBef>
                <a:spcPts val="0"/>
              </a:spcBef>
              <a:spcAft>
                <a:spcPts val="0"/>
              </a:spcAft>
              <a:buSzPts val="1800"/>
              <a:buChar char="•"/>
            </a:pPr>
            <a:r>
              <a:rPr lang="en-US"/>
              <a:t>When the required resources become available, the scheduler determines which set of nodes to use</a:t>
            </a:r>
            <a:endParaRPr/>
          </a:p>
          <a:p>
            <a:pPr marL="914400" lvl="1" indent="-342900" algn="l" rtl="0">
              <a:spcBef>
                <a:spcPts val="0"/>
              </a:spcBef>
              <a:spcAft>
                <a:spcPts val="0"/>
              </a:spcAft>
              <a:buSzPts val="1800"/>
              <a:buChar char="•"/>
            </a:pPr>
            <a:r>
              <a:rPr lang="en-US"/>
              <a:t>Executes your job</a:t>
            </a:r>
            <a:endParaRPr/>
          </a:p>
        </p:txBody>
      </p:sp>
      <p:sp>
        <p:nvSpPr>
          <p:cNvPr id="761" name="Google Shape;761;p62"/>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US"/>
              <a:t>45</a:t>
            </a:fld>
            <a:endParaRPr/>
          </a:p>
        </p:txBody>
      </p:sp>
      <p:grpSp>
        <p:nvGrpSpPr>
          <p:cNvPr id="762" name="Google Shape;762;p62"/>
          <p:cNvGrpSpPr/>
          <p:nvPr/>
        </p:nvGrpSpPr>
        <p:grpSpPr>
          <a:xfrm>
            <a:off x="4528460" y="3483107"/>
            <a:ext cx="6825334" cy="2417242"/>
            <a:chOff x="823900" y="1572549"/>
            <a:chExt cx="7191375" cy="2971775"/>
          </a:xfrm>
        </p:grpSpPr>
        <p:pic>
          <p:nvPicPr>
            <p:cNvPr id="763" name="Google Shape;763;p62"/>
            <p:cNvPicPr preferRelativeResize="0"/>
            <p:nvPr/>
          </p:nvPicPr>
          <p:blipFill>
            <a:blip r:embed="rId3">
              <a:alphaModFix/>
            </a:blip>
            <a:stretch>
              <a:fillRect/>
            </a:stretch>
          </p:blipFill>
          <p:spPr>
            <a:xfrm>
              <a:off x="823900" y="2260348"/>
              <a:ext cx="1383025" cy="1383025"/>
            </a:xfrm>
            <a:prstGeom prst="rect">
              <a:avLst/>
            </a:prstGeom>
            <a:noFill/>
            <a:ln>
              <a:noFill/>
            </a:ln>
          </p:spPr>
        </p:pic>
        <p:sp>
          <p:nvSpPr>
            <p:cNvPr id="764" name="Google Shape;764;p62"/>
            <p:cNvSpPr/>
            <p:nvPr/>
          </p:nvSpPr>
          <p:spPr>
            <a:xfrm>
              <a:off x="3822075" y="2636712"/>
              <a:ext cx="1328100" cy="630300"/>
            </a:xfrm>
            <a:prstGeom prst="roundRect">
              <a:avLst>
                <a:gd name="adj" fmla="val 16667"/>
              </a:avLst>
            </a:prstGeom>
            <a:solidFill>
              <a:srgbClr val="EEEEEE"/>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300" dirty="0"/>
                <a:t>Management </a:t>
              </a:r>
              <a:endParaRPr sz="1300" dirty="0"/>
            </a:p>
            <a:p>
              <a:pPr marL="0" lvl="0" indent="0" algn="ctr" rtl="0">
                <a:spcBef>
                  <a:spcPts val="0"/>
                </a:spcBef>
                <a:spcAft>
                  <a:spcPts val="0"/>
                </a:spcAft>
                <a:buNone/>
              </a:pPr>
              <a:r>
                <a:rPr lang="en-US" sz="1300" dirty="0"/>
                <a:t>service</a:t>
              </a:r>
              <a:endParaRPr sz="1300" dirty="0"/>
            </a:p>
          </p:txBody>
        </p:sp>
        <p:sp>
          <p:nvSpPr>
            <p:cNvPr id="765" name="Google Shape;765;p62"/>
            <p:cNvSpPr/>
            <p:nvPr/>
          </p:nvSpPr>
          <p:spPr>
            <a:xfrm>
              <a:off x="6687175" y="3690937"/>
              <a:ext cx="1328100" cy="630300"/>
            </a:xfrm>
            <a:prstGeom prst="roundRect">
              <a:avLst>
                <a:gd name="adj" fmla="val 16667"/>
              </a:avLst>
            </a:prstGeom>
            <a:solidFill>
              <a:srgbClr val="EEEEEE"/>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Storage</a:t>
              </a:r>
              <a:endParaRPr/>
            </a:p>
          </p:txBody>
        </p:sp>
        <p:sp>
          <p:nvSpPr>
            <p:cNvPr id="766" name="Google Shape;766;p62"/>
            <p:cNvSpPr/>
            <p:nvPr/>
          </p:nvSpPr>
          <p:spPr>
            <a:xfrm>
              <a:off x="6687175" y="1630062"/>
              <a:ext cx="1328100" cy="630300"/>
            </a:xfrm>
            <a:prstGeom prst="roundRect">
              <a:avLst>
                <a:gd name="adj" fmla="val 16667"/>
              </a:avLst>
            </a:prstGeom>
            <a:solidFill>
              <a:srgbClr val="EEEEEE"/>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Computer</a:t>
              </a:r>
              <a:endParaRPr/>
            </a:p>
            <a:p>
              <a:pPr marL="0" lvl="0" indent="0" algn="ctr" rtl="0">
                <a:spcBef>
                  <a:spcPts val="0"/>
                </a:spcBef>
                <a:spcAft>
                  <a:spcPts val="0"/>
                </a:spcAft>
                <a:buNone/>
              </a:pPr>
              <a:r>
                <a:rPr lang="en-US"/>
                <a:t>Hardware</a:t>
              </a:r>
              <a:endParaRPr/>
            </a:p>
          </p:txBody>
        </p:sp>
        <p:cxnSp>
          <p:nvCxnSpPr>
            <p:cNvPr id="767" name="Google Shape;767;p62"/>
            <p:cNvCxnSpPr/>
            <p:nvPr/>
          </p:nvCxnSpPr>
          <p:spPr>
            <a:xfrm>
              <a:off x="2268700" y="2825900"/>
              <a:ext cx="1200000" cy="0"/>
            </a:xfrm>
            <a:prstGeom prst="straightConnector1">
              <a:avLst/>
            </a:prstGeom>
            <a:noFill/>
            <a:ln w="9525" cap="flat" cmpd="sng">
              <a:solidFill>
                <a:srgbClr val="595959"/>
              </a:solidFill>
              <a:prstDash val="solid"/>
              <a:round/>
              <a:headEnd type="none" w="med" len="med"/>
              <a:tailEnd type="triangle" w="med" len="med"/>
            </a:ln>
          </p:spPr>
        </p:cxnSp>
        <p:cxnSp>
          <p:nvCxnSpPr>
            <p:cNvPr id="768" name="Google Shape;768;p62"/>
            <p:cNvCxnSpPr/>
            <p:nvPr/>
          </p:nvCxnSpPr>
          <p:spPr>
            <a:xfrm rot="10800000">
              <a:off x="2276350" y="3208050"/>
              <a:ext cx="1184700" cy="0"/>
            </a:xfrm>
            <a:prstGeom prst="straightConnector1">
              <a:avLst/>
            </a:prstGeom>
            <a:noFill/>
            <a:ln w="9525" cap="flat" cmpd="sng">
              <a:solidFill>
                <a:srgbClr val="595959"/>
              </a:solidFill>
              <a:prstDash val="solid"/>
              <a:round/>
              <a:headEnd type="none" w="med" len="med"/>
              <a:tailEnd type="triangle" w="med" len="med"/>
            </a:ln>
          </p:spPr>
        </p:cxnSp>
        <p:cxnSp>
          <p:nvCxnSpPr>
            <p:cNvPr id="769" name="Google Shape;769;p62"/>
            <p:cNvCxnSpPr/>
            <p:nvPr/>
          </p:nvCxnSpPr>
          <p:spPr>
            <a:xfrm rot="10800000" flipH="1">
              <a:off x="5394625" y="2054050"/>
              <a:ext cx="1070100" cy="580800"/>
            </a:xfrm>
            <a:prstGeom prst="straightConnector1">
              <a:avLst/>
            </a:prstGeom>
            <a:noFill/>
            <a:ln w="9525" cap="flat" cmpd="sng">
              <a:solidFill>
                <a:srgbClr val="595959"/>
              </a:solidFill>
              <a:prstDash val="solid"/>
              <a:round/>
              <a:headEnd type="none" w="med" len="med"/>
              <a:tailEnd type="none" w="med" len="med"/>
            </a:ln>
          </p:spPr>
        </p:cxnSp>
        <p:cxnSp>
          <p:nvCxnSpPr>
            <p:cNvPr id="770" name="Google Shape;770;p62"/>
            <p:cNvCxnSpPr/>
            <p:nvPr/>
          </p:nvCxnSpPr>
          <p:spPr>
            <a:xfrm>
              <a:off x="5371700" y="3376175"/>
              <a:ext cx="1192200" cy="481500"/>
            </a:xfrm>
            <a:prstGeom prst="straightConnector1">
              <a:avLst/>
            </a:prstGeom>
            <a:noFill/>
            <a:ln w="9525" cap="flat" cmpd="sng">
              <a:solidFill>
                <a:srgbClr val="595959"/>
              </a:solidFill>
              <a:prstDash val="solid"/>
              <a:round/>
              <a:headEnd type="none" w="med" len="med"/>
              <a:tailEnd type="none" w="med" len="med"/>
            </a:ln>
          </p:spPr>
        </p:cxnSp>
        <p:cxnSp>
          <p:nvCxnSpPr>
            <p:cNvPr id="771" name="Google Shape;771;p62"/>
            <p:cNvCxnSpPr/>
            <p:nvPr/>
          </p:nvCxnSpPr>
          <p:spPr>
            <a:xfrm>
              <a:off x="7305300" y="2436125"/>
              <a:ext cx="0" cy="1115700"/>
            </a:xfrm>
            <a:prstGeom prst="straightConnector1">
              <a:avLst/>
            </a:prstGeom>
            <a:noFill/>
            <a:ln w="9525" cap="flat" cmpd="sng">
              <a:solidFill>
                <a:srgbClr val="595959"/>
              </a:solidFill>
              <a:prstDash val="solid"/>
              <a:round/>
              <a:headEnd type="none" w="med" len="med"/>
              <a:tailEnd type="none" w="med" len="med"/>
            </a:ln>
          </p:spPr>
        </p:cxnSp>
        <p:sp>
          <p:nvSpPr>
            <p:cNvPr id="772" name="Google Shape;772;p62"/>
            <p:cNvSpPr txBox="1"/>
            <p:nvPr/>
          </p:nvSpPr>
          <p:spPr>
            <a:xfrm>
              <a:off x="2289550" y="2270425"/>
              <a:ext cx="1158300" cy="492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Submit Job</a:t>
              </a:r>
              <a:endParaRPr/>
            </a:p>
          </p:txBody>
        </p:sp>
        <p:sp>
          <p:nvSpPr>
            <p:cNvPr id="773" name="Google Shape;773;p62"/>
            <p:cNvSpPr txBox="1"/>
            <p:nvPr/>
          </p:nvSpPr>
          <p:spPr>
            <a:xfrm>
              <a:off x="2333650" y="3416825"/>
              <a:ext cx="1158300" cy="47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a:t>Get Results</a:t>
              </a:r>
              <a:endParaRPr sz="1300"/>
            </a:p>
          </p:txBody>
        </p:sp>
        <p:pic>
          <p:nvPicPr>
            <p:cNvPr id="774" name="Google Shape;774;p62"/>
            <p:cNvPicPr preferRelativeResize="0"/>
            <p:nvPr/>
          </p:nvPicPr>
          <p:blipFill>
            <a:blip r:embed="rId3">
              <a:alphaModFix/>
            </a:blip>
            <a:stretch>
              <a:fillRect/>
            </a:stretch>
          </p:blipFill>
          <p:spPr>
            <a:xfrm>
              <a:off x="1641225" y="3948624"/>
              <a:ext cx="481500" cy="481500"/>
            </a:xfrm>
            <a:prstGeom prst="rect">
              <a:avLst/>
            </a:prstGeom>
            <a:noFill/>
            <a:ln>
              <a:noFill/>
            </a:ln>
          </p:spPr>
        </p:pic>
        <p:pic>
          <p:nvPicPr>
            <p:cNvPr id="775" name="Google Shape;775;p62"/>
            <p:cNvPicPr preferRelativeResize="0"/>
            <p:nvPr/>
          </p:nvPicPr>
          <p:blipFill>
            <a:blip r:embed="rId3">
              <a:alphaModFix/>
            </a:blip>
            <a:stretch>
              <a:fillRect/>
            </a:stretch>
          </p:blipFill>
          <p:spPr>
            <a:xfrm>
              <a:off x="2771900" y="4062824"/>
              <a:ext cx="481500" cy="481500"/>
            </a:xfrm>
            <a:prstGeom prst="rect">
              <a:avLst/>
            </a:prstGeom>
            <a:noFill/>
            <a:ln>
              <a:noFill/>
            </a:ln>
          </p:spPr>
        </p:pic>
        <p:pic>
          <p:nvPicPr>
            <p:cNvPr id="776" name="Google Shape;776;p62"/>
            <p:cNvPicPr preferRelativeResize="0"/>
            <p:nvPr/>
          </p:nvPicPr>
          <p:blipFill>
            <a:blip r:embed="rId3">
              <a:alphaModFix/>
            </a:blip>
            <a:stretch>
              <a:fillRect/>
            </a:stretch>
          </p:blipFill>
          <p:spPr>
            <a:xfrm>
              <a:off x="1808050" y="1633649"/>
              <a:ext cx="481500" cy="481500"/>
            </a:xfrm>
            <a:prstGeom prst="rect">
              <a:avLst/>
            </a:prstGeom>
            <a:noFill/>
            <a:ln>
              <a:noFill/>
            </a:ln>
          </p:spPr>
        </p:pic>
        <p:pic>
          <p:nvPicPr>
            <p:cNvPr id="777" name="Google Shape;777;p62"/>
            <p:cNvPicPr preferRelativeResize="0"/>
            <p:nvPr/>
          </p:nvPicPr>
          <p:blipFill>
            <a:blip r:embed="rId3">
              <a:alphaModFix/>
            </a:blip>
            <a:stretch>
              <a:fillRect/>
            </a:stretch>
          </p:blipFill>
          <p:spPr>
            <a:xfrm>
              <a:off x="3153100" y="1572549"/>
              <a:ext cx="481500" cy="481500"/>
            </a:xfrm>
            <a:prstGeom prst="rect">
              <a:avLst/>
            </a:prstGeom>
            <a:noFill/>
            <a:ln>
              <a:noFill/>
            </a:ln>
          </p:spPr>
        </p:pic>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6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SLURM</a:t>
            </a:r>
            <a:endParaRPr/>
          </a:p>
        </p:txBody>
      </p:sp>
      <p:sp>
        <p:nvSpPr>
          <p:cNvPr id="784" name="Google Shape;784;p63"/>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381000" algn="l" rtl="0">
              <a:spcBef>
                <a:spcPts val="1000"/>
              </a:spcBef>
              <a:spcAft>
                <a:spcPts val="0"/>
              </a:spcAft>
              <a:buSzPts val="2400"/>
              <a:buChar char="•"/>
            </a:pPr>
            <a:r>
              <a:rPr lang="en-US" b="1"/>
              <a:t>S</a:t>
            </a:r>
            <a:r>
              <a:rPr lang="en-US"/>
              <a:t>imple </a:t>
            </a:r>
            <a:r>
              <a:rPr lang="en-US" b="1"/>
              <a:t>L</a:t>
            </a:r>
            <a:r>
              <a:rPr lang="en-US"/>
              <a:t>inux </a:t>
            </a:r>
            <a:r>
              <a:rPr lang="en-US" b="1"/>
              <a:t>U</a:t>
            </a:r>
            <a:r>
              <a:rPr lang="en-US"/>
              <a:t>tility for </a:t>
            </a:r>
            <a:r>
              <a:rPr lang="en-US" b="1"/>
              <a:t>R</a:t>
            </a:r>
            <a:r>
              <a:rPr lang="en-US"/>
              <a:t>esource </a:t>
            </a:r>
            <a:r>
              <a:rPr lang="en-US" b="1"/>
              <a:t>M</a:t>
            </a:r>
            <a:r>
              <a:rPr lang="en-US"/>
              <a:t>anagement</a:t>
            </a:r>
            <a:endParaRPr/>
          </a:p>
          <a:p>
            <a:pPr marL="457200" lvl="0" indent="0" algn="l" rtl="0">
              <a:spcBef>
                <a:spcPts val="1000"/>
              </a:spcBef>
              <a:spcAft>
                <a:spcPts val="0"/>
              </a:spcAft>
              <a:buNone/>
            </a:pPr>
            <a:endParaRPr/>
          </a:p>
          <a:p>
            <a:pPr marL="457200" marR="4445" lvl="0" indent="-381000" algn="just" rtl="0">
              <a:lnSpc>
                <a:spcPct val="89700"/>
              </a:lnSpc>
              <a:spcBef>
                <a:spcPts val="394"/>
              </a:spcBef>
              <a:spcAft>
                <a:spcPts val="0"/>
              </a:spcAft>
              <a:buClr>
                <a:srgbClr val="2F2B20"/>
              </a:buClr>
              <a:buSzPts val="2400"/>
              <a:buChar char="•"/>
            </a:pPr>
            <a:r>
              <a:rPr lang="en-US" sz="2200">
                <a:solidFill>
                  <a:srgbClr val="2F2B20"/>
                </a:solidFill>
              </a:rPr>
              <a:t>Through SLURM users can:</a:t>
            </a:r>
            <a:endParaRPr sz="2200">
              <a:solidFill>
                <a:srgbClr val="2F2B20"/>
              </a:solidFill>
            </a:endParaRPr>
          </a:p>
          <a:p>
            <a:pPr marL="914400" marR="4445" lvl="1" indent="-368300" algn="just" rtl="0">
              <a:lnSpc>
                <a:spcPct val="89700"/>
              </a:lnSpc>
              <a:spcBef>
                <a:spcPts val="0"/>
              </a:spcBef>
              <a:spcAft>
                <a:spcPts val="0"/>
              </a:spcAft>
              <a:buClr>
                <a:srgbClr val="2F2B20"/>
              </a:buClr>
              <a:buSzPts val="2200"/>
              <a:buChar char="•"/>
            </a:pPr>
            <a:r>
              <a:rPr lang="en-US" sz="2200">
                <a:solidFill>
                  <a:srgbClr val="2F2B20"/>
                </a:solidFill>
              </a:rPr>
              <a:t>Schedule jobs on specific compute resources</a:t>
            </a:r>
            <a:endParaRPr sz="2200">
              <a:solidFill>
                <a:srgbClr val="2F2B20"/>
              </a:solidFill>
            </a:endParaRPr>
          </a:p>
          <a:p>
            <a:pPr marL="914400" marR="4445" lvl="1" indent="-368300" algn="just" rtl="0">
              <a:lnSpc>
                <a:spcPct val="89700"/>
              </a:lnSpc>
              <a:spcBef>
                <a:spcPts val="0"/>
              </a:spcBef>
              <a:spcAft>
                <a:spcPts val="0"/>
              </a:spcAft>
              <a:buClr>
                <a:srgbClr val="2F2B20"/>
              </a:buClr>
              <a:buSzPts val="2200"/>
              <a:buChar char="•"/>
            </a:pPr>
            <a:r>
              <a:rPr lang="en-US" sz="2200">
                <a:solidFill>
                  <a:srgbClr val="2F2B20"/>
                </a:solidFill>
              </a:rPr>
              <a:t>Run jobs interactively or hands off</a:t>
            </a:r>
            <a:endParaRPr sz="2200">
              <a:solidFill>
                <a:srgbClr val="2F2B20"/>
              </a:solidFill>
            </a:endParaRPr>
          </a:p>
          <a:p>
            <a:pPr marL="914400" marR="4445" lvl="1" indent="-368300" algn="just" rtl="0">
              <a:lnSpc>
                <a:spcPct val="89700"/>
              </a:lnSpc>
              <a:spcBef>
                <a:spcPts val="0"/>
              </a:spcBef>
              <a:spcAft>
                <a:spcPts val="0"/>
              </a:spcAft>
              <a:buClr>
                <a:srgbClr val="2F2B20"/>
              </a:buClr>
              <a:buSzPts val="2200"/>
              <a:buChar char="•"/>
            </a:pPr>
            <a:r>
              <a:rPr lang="en-US" sz="2200">
                <a:solidFill>
                  <a:srgbClr val="2F2B20"/>
                </a:solidFill>
              </a:rPr>
              <a:t>Query job statistics</a:t>
            </a:r>
            <a:endParaRPr sz="2200">
              <a:solidFill>
                <a:srgbClr val="2F2B20"/>
              </a:solidFill>
            </a:endParaRPr>
          </a:p>
        </p:txBody>
      </p:sp>
      <p:sp>
        <p:nvSpPr>
          <p:cNvPr id="785" name="Google Shape;785;p63"/>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US"/>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64"/>
          <p:cNvSpPr txBox="1">
            <a:spLocks noGrp="1"/>
          </p:cNvSpPr>
          <p:nvPr>
            <p:ph type="title"/>
          </p:nvPr>
        </p:nvSpPr>
        <p:spPr>
          <a:xfrm>
            <a:off x="415600" y="593367"/>
            <a:ext cx="11360700" cy="7635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Your first job</a:t>
            </a:r>
            <a:endParaRPr/>
          </a:p>
        </p:txBody>
      </p:sp>
      <p:sp>
        <p:nvSpPr>
          <p:cNvPr id="791" name="Google Shape;791;p64"/>
          <p:cNvSpPr txBox="1">
            <a:spLocks noGrp="1"/>
          </p:cNvSpPr>
          <p:nvPr>
            <p:ph type="body" idx="1"/>
          </p:nvPr>
        </p:nvSpPr>
        <p:spPr>
          <a:xfrm>
            <a:off x="415600" y="2146233"/>
            <a:ext cx="4689900" cy="3556500"/>
          </a:xfrm>
          <a:prstGeom prst="rect">
            <a:avLst/>
          </a:prstGeom>
        </p:spPr>
        <p:txBody>
          <a:bodyPr spcFirstLastPara="1" wrap="square" lIns="91425" tIns="45700" rIns="91425" bIns="45700" anchor="t" anchorCtr="0">
            <a:normAutofit/>
          </a:bodyPr>
          <a:lstStyle/>
          <a:p>
            <a:pPr marL="609600" lvl="0" indent="-482600" algn="l" rtl="0">
              <a:lnSpc>
                <a:spcPct val="200000"/>
              </a:lnSpc>
              <a:spcBef>
                <a:spcPts val="1000"/>
              </a:spcBef>
              <a:spcAft>
                <a:spcPts val="0"/>
              </a:spcAft>
              <a:buSzPts val="2800"/>
              <a:buChar char="•"/>
            </a:pPr>
            <a:r>
              <a:rPr lang="en-US"/>
              <a:t>Where to write it?</a:t>
            </a:r>
            <a:endParaRPr/>
          </a:p>
          <a:p>
            <a:pPr marL="609600" lvl="0" indent="-482600" algn="l" rtl="0">
              <a:lnSpc>
                <a:spcPct val="200000"/>
              </a:lnSpc>
              <a:spcBef>
                <a:spcPts val="1000"/>
              </a:spcBef>
              <a:spcAft>
                <a:spcPts val="0"/>
              </a:spcAft>
              <a:buClr>
                <a:srgbClr val="666666"/>
              </a:buClr>
              <a:buSzPts val="2800"/>
              <a:buChar char="•"/>
            </a:pPr>
            <a:r>
              <a:rPr lang="en-US">
                <a:solidFill>
                  <a:srgbClr val="666666"/>
                </a:solidFill>
              </a:rPr>
              <a:t>How to write it?</a:t>
            </a:r>
            <a:endParaRPr>
              <a:solidFill>
                <a:srgbClr val="666666"/>
              </a:solidFill>
            </a:endParaRPr>
          </a:p>
          <a:p>
            <a:pPr marL="609600" lvl="0" indent="-482600" algn="l" rtl="0">
              <a:lnSpc>
                <a:spcPct val="200000"/>
              </a:lnSpc>
              <a:spcBef>
                <a:spcPts val="1000"/>
              </a:spcBef>
              <a:spcAft>
                <a:spcPts val="0"/>
              </a:spcAft>
              <a:buClr>
                <a:srgbClr val="666666"/>
              </a:buClr>
              <a:buSzPts val="2800"/>
              <a:buChar char="•"/>
            </a:pPr>
            <a:r>
              <a:rPr lang="en-US">
                <a:solidFill>
                  <a:srgbClr val="666666"/>
                </a:solidFill>
              </a:rPr>
              <a:t>How to run it?</a:t>
            </a:r>
            <a:endParaRPr>
              <a:solidFill>
                <a:srgbClr val="666666"/>
              </a:solidFill>
            </a:endParaRPr>
          </a:p>
        </p:txBody>
      </p:sp>
      <p:sp>
        <p:nvSpPr>
          <p:cNvPr id="792" name="Google Shape;792;p64"/>
          <p:cNvSpPr txBox="1">
            <a:spLocks noGrp="1"/>
          </p:cNvSpPr>
          <p:nvPr>
            <p:ph type="ftr" idx="4294967295"/>
          </p:nvPr>
        </p:nvSpPr>
        <p:spPr>
          <a:xfrm>
            <a:off x="4122303"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New User Seminar</a:t>
            </a:r>
            <a:endParaRPr/>
          </a:p>
        </p:txBody>
      </p:sp>
      <p:sp>
        <p:nvSpPr>
          <p:cNvPr id="793" name="Google Shape;793;p64"/>
          <p:cNvSpPr txBox="1">
            <a:spLocks noGrp="1"/>
          </p:cNvSpPr>
          <p:nvPr>
            <p:ph type="sldNum" idx="12"/>
          </p:nvPr>
        </p:nvSpPr>
        <p:spPr>
          <a:xfrm>
            <a:off x="8610600" y="6356350"/>
            <a:ext cx="6828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US"/>
              <a:t>47</a:t>
            </a:fld>
            <a:endParaRPr/>
          </a:p>
        </p:txBody>
      </p:sp>
      <p:cxnSp>
        <p:nvCxnSpPr>
          <p:cNvPr id="794" name="Google Shape;794;p64"/>
          <p:cNvCxnSpPr>
            <a:endCxn id="795" idx="1"/>
          </p:cNvCxnSpPr>
          <p:nvPr/>
        </p:nvCxnSpPr>
        <p:spPr>
          <a:xfrm>
            <a:off x="4806556" y="3314682"/>
            <a:ext cx="3865200" cy="0"/>
          </a:xfrm>
          <a:prstGeom prst="straightConnector1">
            <a:avLst/>
          </a:prstGeom>
          <a:noFill/>
          <a:ln w="9525" cap="flat" cmpd="sng">
            <a:solidFill>
              <a:srgbClr val="595959"/>
            </a:solidFill>
            <a:prstDash val="solid"/>
            <a:round/>
            <a:headEnd type="none" w="med" len="med"/>
            <a:tailEnd type="none" w="med" len="med"/>
          </a:ln>
        </p:spPr>
      </p:cxnSp>
      <p:grpSp>
        <p:nvGrpSpPr>
          <p:cNvPr id="796" name="Google Shape;796;p64"/>
          <p:cNvGrpSpPr/>
          <p:nvPr/>
        </p:nvGrpSpPr>
        <p:grpSpPr>
          <a:xfrm>
            <a:off x="4806520" y="1266783"/>
            <a:ext cx="6504237" cy="4095798"/>
            <a:chOff x="3408875" y="2518313"/>
            <a:chExt cx="4878300" cy="3071925"/>
          </a:xfrm>
        </p:grpSpPr>
        <p:cxnSp>
          <p:nvCxnSpPr>
            <p:cNvPr id="797" name="Google Shape;797;p64"/>
            <p:cNvCxnSpPr>
              <a:endCxn id="798" idx="1"/>
            </p:cNvCxnSpPr>
            <p:nvPr/>
          </p:nvCxnSpPr>
          <p:spPr>
            <a:xfrm rot="10800000" flipH="1">
              <a:off x="3409075" y="2833463"/>
              <a:ext cx="3142200" cy="1220700"/>
            </a:xfrm>
            <a:prstGeom prst="bentConnector3">
              <a:avLst>
                <a:gd name="adj1" fmla="val 50000"/>
              </a:avLst>
            </a:prstGeom>
            <a:noFill/>
            <a:ln w="9525" cap="flat" cmpd="sng">
              <a:solidFill>
                <a:srgbClr val="595959"/>
              </a:solidFill>
              <a:prstDash val="solid"/>
              <a:round/>
              <a:headEnd type="none" w="med" len="med"/>
              <a:tailEnd type="none" w="med" len="med"/>
            </a:ln>
          </p:spPr>
        </p:cxnSp>
        <p:cxnSp>
          <p:nvCxnSpPr>
            <p:cNvPr id="799" name="Google Shape;799;p64"/>
            <p:cNvCxnSpPr>
              <a:endCxn id="800" idx="1"/>
            </p:cNvCxnSpPr>
            <p:nvPr/>
          </p:nvCxnSpPr>
          <p:spPr>
            <a:xfrm>
              <a:off x="3408875" y="4054388"/>
              <a:ext cx="3149100" cy="1220700"/>
            </a:xfrm>
            <a:prstGeom prst="bentConnector3">
              <a:avLst>
                <a:gd name="adj1" fmla="val 50000"/>
              </a:avLst>
            </a:prstGeom>
            <a:noFill/>
            <a:ln w="9525" cap="flat" cmpd="sng">
              <a:solidFill>
                <a:srgbClr val="595959"/>
              </a:solidFill>
              <a:prstDash val="solid"/>
              <a:round/>
              <a:headEnd type="none" w="med" len="med"/>
              <a:tailEnd type="none" w="med" len="med"/>
            </a:ln>
          </p:spPr>
        </p:cxnSp>
        <p:sp>
          <p:nvSpPr>
            <p:cNvPr id="798" name="Google Shape;798;p64"/>
            <p:cNvSpPr/>
            <p:nvPr/>
          </p:nvSpPr>
          <p:spPr>
            <a:xfrm>
              <a:off x="6551275" y="2518313"/>
              <a:ext cx="1729200" cy="630300"/>
            </a:xfrm>
            <a:prstGeom prst="roundRect">
              <a:avLst>
                <a:gd name="adj" fmla="val 16667"/>
              </a:avLst>
            </a:prstGeom>
            <a:solidFill>
              <a:srgbClr val="EEEEEE"/>
            </a:solidFill>
            <a:ln w="19050" cap="flat" cmpd="sng">
              <a:solidFill>
                <a:srgbClr val="0097A7"/>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2400"/>
                <a:t>/home/&lt;user&gt;</a:t>
              </a:r>
              <a:endParaRPr sz="2400"/>
            </a:p>
          </p:txBody>
        </p:sp>
        <p:sp>
          <p:nvSpPr>
            <p:cNvPr id="795" name="Google Shape;795;p64"/>
            <p:cNvSpPr/>
            <p:nvPr/>
          </p:nvSpPr>
          <p:spPr>
            <a:xfrm>
              <a:off x="6307875" y="3739125"/>
              <a:ext cx="1926000" cy="630300"/>
            </a:xfrm>
            <a:prstGeom prst="roundRect">
              <a:avLst>
                <a:gd name="adj" fmla="val 16667"/>
              </a:avLst>
            </a:prstGeom>
            <a:solidFill>
              <a:srgbClr val="EEEEEE"/>
            </a:solidFill>
            <a:ln w="19050" cap="flat" cmpd="sng">
              <a:solidFill>
                <a:srgbClr val="0097A7"/>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2400"/>
                <a:t>/projects/&lt;user&gt;</a:t>
              </a:r>
              <a:endParaRPr sz="2400"/>
            </a:p>
          </p:txBody>
        </p:sp>
        <p:sp>
          <p:nvSpPr>
            <p:cNvPr id="800" name="Google Shape;800;p64"/>
            <p:cNvSpPr/>
            <p:nvPr/>
          </p:nvSpPr>
          <p:spPr>
            <a:xfrm>
              <a:off x="6557975" y="4959938"/>
              <a:ext cx="1729200" cy="630300"/>
            </a:xfrm>
            <a:prstGeom prst="roundRect">
              <a:avLst>
                <a:gd name="adj" fmla="val 16667"/>
              </a:avLst>
            </a:prstGeom>
            <a:solidFill>
              <a:srgbClr val="EEEEEE"/>
            </a:solidFill>
            <a:ln w="19050" cap="flat" cmpd="sng">
              <a:solidFill>
                <a:srgbClr val="0097A7"/>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2400"/>
                <a:t>Scratch space</a:t>
              </a:r>
              <a:endParaRPr sz="2400"/>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6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Job Script: 3 main parts</a:t>
            </a:r>
            <a:endParaRPr/>
          </a:p>
        </p:txBody>
      </p:sp>
      <p:sp>
        <p:nvSpPr>
          <p:cNvPr id="807" name="Google Shape;807;p65"/>
          <p:cNvSpPr txBox="1">
            <a:spLocks noGrp="1"/>
          </p:cNvSpPr>
          <p:nvPr>
            <p:ph type="body" idx="1"/>
          </p:nvPr>
        </p:nvSpPr>
        <p:spPr>
          <a:xfrm>
            <a:off x="838200" y="1825625"/>
            <a:ext cx="6600300" cy="4163100"/>
          </a:xfrm>
          <a:prstGeom prst="rect">
            <a:avLst/>
          </a:prstGeom>
        </p:spPr>
        <p:txBody>
          <a:bodyPr spcFirstLastPara="1" wrap="square" lIns="91425" tIns="45700" rIns="91425" bIns="45700" anchor="t" anchorCtr="0">
            <a:normAutofit/>
          </a:bodyPr>
          <a:lstStyle/>
          <a:p>
            <a:pPr marL="457200" lvl="0" indent="-361950" algn="l" rtl="0">
              <a:spcBef>
                <a:spcPts val="800"/>
              </a:spcBef>
              <a:spcAft>
                <a:spcPts val="0"/>
              </a:spcAft>
              <a:buSzPts val="2100"/>
              <a:buFont typeface="Helvetica Neue"/>
              <a:buAutoNum type="arabicPeriod"/>
            </a:pPr>
            <a:r>
              <a:rPr lang="en-US" sz="2100" dirty="0"/>
              <a:t>Directives</a:t>
            </a:r>
            <a:endParaRPr sz="2100" dirty="0"/>
          </a:p>
          <a:p>
            <a:pPr marL="914400" lvl="1" indent="-342900" algn="l" rtl="0">
              <a:spcBef>
                <a:spcPts val="400"/>
              </a:spcBef>
              <a:spcAft>
                <a:spcPts val="0"/>
              </a:spcAft>
              <a:buSzPts val="1800"/>
              <a:buFont typeface="Helvetica Neue"/>
              <a:buChar char="•"/>
            </a:pPr>
            <a:r>
              <a:rPr lang="en-US" sz="1800" dirty="0"/>
              <a:t>Specify resource requirements</a:t>
            </a:r>
            <a:endParaRPr sz="2100" dirty="0"/>
          </a:p>
          <a:p>
            <a:pPr marL="457200" lvl="0" indent="-361950" algn="l" rtl="0">
              <a:spcBef>
                <a:spcPts val="800"/>
              </a:spcBef>
              <a:spcAft>
                <a:spcPts val="0"/>
              </a:spcAft>
              <a:buSzPts val="2100"/>
              <a:buFont typeface="Helvetica Neue"/>
              <a:buAutoNum type="arabicPeriod"/>
            </a:pPr>
            <a:r>
              <a:rPr lang="en-US" sz="2100" dirty="0"/>
              <a:t>Software</a:t>
            </a:r>
            <a:endParaRPr sz="2100" dirty="0"/>
          </a:p>
          <a:p>
            <a:pPr marL="914400" lvl="1" indent="-342900" algn="l" rtl="0">
              <a:spcBef>
                <a:spcPts val="400"/>
              </a:spcBef>
              <a:spcAft>
                <a:spcPts val="0"/>
              </a:spcAft>
              <a:buSzPts val="1800"/>
              <a:buFont typeface="Helvetica Neue"/>
              <a:buChar char="•"/>
            </a:pPr>
            <a:r>
              <a:rPr lang="en-US" sz="1800" dirty="0"/>
              <a:t>Because jobs run on a different node than from where you submitted…</a:t>
            </a:r>
            <a:endParaRPr sz="1800" dirty="0"/>
          </a:p>
          <a:p>
            <a:pPr marL="914400" lvl="1" indent="-342900" algn="l" rtl="0">
              <a:spcBef>
                <a:spcPts val="400"/>
              </a:spcBef>
              <a:spcAft>
                <a:spcPts val="0"/>
              </a:spcAft>
              <a:buSzPts val="1800"/>
              <a:buFont typeface="Helvetica Neue"/>
              <a:buChar char="•"/>
            </a:pPr>
            <a:r>
              <a:rPr lang="en-US" sz="1800" dirty="0"/>
              <a:t>…software that is needed must be loaded via the job script</a:t>
            </a:r>
            <a:endParaRPr sz="2100" dirty="0"/>
          </a:p>
          <a:p>
            <a:pPr marL="457200" lvl="0" indent="-361950" algn="l" rtl="0">
              <a:spcBef>
                <a:spcPts val="800"/>
              </a:spcBef>
              <a:spcAft>
                <a:spcPts val="0"/>
              </a:spcAft>
              <a:buSzPts val="2100"/>
              <a:buFont typeface="Helvetica Neue"/>
              <a:buAutoNum type="arabicPeriod"/>
            </a:pPr>
            <a:r>
              <a:rPr lang="en-US" sz="2100" dirty="0"/>
              <a:t>User scripting</a:t>
            </a:r>
            <a:endParaRPr sz="2100" dirty="0"/>
          </a:p>
          <a:p>
            <a:pPr marL="914400" lvl="1" indent="-342900" algn="l" rtl="0">
              <a:spcBef>
                <a:spcPts val="400"/>
              </a:spcBef>
              <a:spcAft>
                <a:spcPts val="0"/>
              </a:spcAft>
              <a:buSzPts val="1800"/>
              <a:buFont typeface="Helvetica Neue"/>
              <a:buChar char="•"/>
            </a:pPr>
            <a:r>
              <a:rPr lang="en-US" sz="1800" dirty="0"/>
              <a:t>the actual user scripting that will execute when the job runs</a:t>
            </a:r>
            <a:endParaRPr sz="1800" dirty="0"/>
          </a:p>
          <a:p>
            <a:pPr marL="0" lvl="0" indent="0" algn="l" rtl="0">
              <a:spcBef>
                <a:spcPts val="1000"/>
              </a:spcBef>
              <a:spcAft>
                <a:spcPts val="0"/>
              </a:spcAft>
              <a:buNone/>
            </a:pPr>
            <a:endParaRPr dirty="0"/>
          </a:p>
        </p:txBody>
      </p:sp>
      <p:sp>
        <p:nvSpPr>
          <p:cNvPr id="808" name="Google Shape;808;p65"/>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48</a:t>
            </a:fld>
            <a:endParaRPr/>
          </a:p>
        </p:txBody>
      </p:sp>
      <p:sp>
        <p:nvSpPr>
          <p:cNvPr id="809" name="Google Shape;809;p65"/>
          <p:cNvSpPr txBox="1"/>
          <p:nvPr/>
        </p:nvSpPr>
        <p:spPr>
          <a:xfrm>
            <a:off x="7810775" y="2437700"/>
            <a:ext cx="3858600" cy="2339700"/>
          </a:xfrm>
          <a:prstGeom prst="rect">
            <a:avLst/>
          </a:prstGeom>
          <a:solidFill>
            <a:srgbClr val="44546A"/>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rgbClr val="FFFFFF"/>
                </a:solidFill>
                <a:latin typeface="Consolas"/>
                <a:ea typeface="Consolas"/>
                <a:cs typeface="Consolas"/>
                <a:sym typeface="Consolas"/>
              </a:rPr>
              <a:t>#!/bin/bash</a:t>
            </a:r>
            <a:endParaRPr>
              <a:solidFill>
                <a:srgbClr val="FFFFFF"/>
              </a:solidFill>
              <a:latin typeface="Consolas"/>
              <a:ea typeface="Consolas"/>
              <a:cs typeface="Consolas"/>
              <a:sym typeface="Consolas"/>
            </a:endParaRPr>
          </a:p>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0"/>
              </a:spcBef>
              <a:spcAft>
                <a:spcPts val="0"/>
              </a:spcAft>
              <a:buNone/>
            </a:pPr>
            <a:r>
              <a:rPr lang="en-US">
                <a:solidFill>
                  <a:srgbClr val="FFFFFF"/>
                </a:solidFill>
                <a:latin typeface="Consolas"/>
                <a:ea typeface="Consolas"/>
                <a:cs typeface="Consolas"/>
                <a:sym typeface="Consolas"/>
              </a:rPr>
              <a:t>## Directives</a:t>
            </a:r>
            <a:endParaRPr>
              <a:solidFill>
                <a:srgbClr val="FFFFFF"/>
              </a:solidFill>
              <a:latin typeface="Consolas"/>
              <a:ea typeface="Consolas"/>
              <a:cs typeface="Consolas"/>
              <a:sym typeface="Consolas"/>
            </a:endParaRPr>
          </a:p>
          <a:p>
            <a:pPr marL="0" lvl="0" indent="0" algn="l" rtl="0">
              <a:spcBef>
                <a:spcPts val="0"/>
              </a:spcBef>
              <a:spcAft>
                <a:spcPts val="0"/>
              </a:spcAft>
              <a:buNone/>
            </a:pPr>
            <a:r>
              <a:rPr lang="en-US">
                <a:solidFill>
                  <a:srgbClr val="FFFFFF"/>
                </a:solidFill>
                <a:latin typeface="Consolas"/>
                <a:ea typeface="Consolas"/>
                <a:cs typeface="Consolas"/>
                <a:sym typeface="Consolas"/>
              </a:rPr>
              <a:t>#SBATCH --&lt;resource&gt;=&lt;amount&gt;</a:t>
            </a:r>
            <a:endParaRPr>
              <a:solidFill>
                <a:srgbClr val="FFFFFF"/>
              </a:solidFill>
              <a:latin typeface="Consolas"/>
              <a:ea typeface="Consolas"/>
              <a:cs typeface="Consolas"/>
              <a:sym typeface="Consolas"/>
            </a:endParaRPr>
          </a:p>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0"/>
              </a:spcBef>
              <a:spcAft>
                <a:spcPts val="0"/>
              </a:spcAft>
              <a:buNone/>
            </a:pPr>
            <a:r>
              <a:rPr lang="en-US">
                <a:solidFill>
                  <a:srgbClr val="FFFFFF"/>
                </a:solidFill>
                <a:latin typeface="Consolas"/>
                <a:ea typeface="Consolas"/>
                <a:cs typeface="Consolas"/>
                <a:sym typeface="Consolas"/>
              </a:rPr>
              <a:t>## Software</a:t>
            </a:r>
            <a:endParaRPr>
              <a:solidFill>
                <a:srgbClr val="FFFFFF"/>
              </a:solidFill>
              <a:latin typeface="Consolas"/>
              <a:ea typeface="Consolas"/>
              <a:cs typeface="Consolas"/>
              <a:sym typeface="Consolas"/>
            </a:endParaRPr>
          </a:p>
          <a:p>
            <a:pPr marL="0" lvl="0" indent="0" algn="l" rtl="0">
              <a:spcBef>
                <a:spcPts val="0"/>
              </a:spcBef>
              <a:spcAft>
                <a:spcPts val="0"/>
              </a:spcAft>
              <a:buNone/>
            </a:pPr>
            <a:r>
              <a:rPr lang="en-US">
                <a:solidFill>
                  <a:srgbClr val="FFFFFF"/>
                </a:solidFill>
                <a:latin typeface="Consolas"/>
                <a:ea typeface="Consolas"/>
                <a:cs typeface="Consolas"/>
                <a:sym typeface="Consolas"/>
              </a:rPr>
              <a:t>module purge</a:t>
            </a:r>
            <a:endParaRPr>
              <a:solidFill>
                <a:srgbClr val="FFFFFF"/>
              </a:solidFill>
              <a:latin typeface="Consolas"/>
              <a:ea typeface="Consolas"/>
              <a:cs typeface="Consolas"/>
              <a:sym typeface="Consolas"/>
            </a:endParaRPr>
          </a:p>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0"/>
              </a:spcBef>
              <a:spcAft>
                <a:spcPts val="0"/>
              </a:spcAft>
              <a:buNone/>
            </a:pPr>
            <a:r>
              <a:rPr lang="en-US">
                <a:solidFill>
                  <a:srgbClr val="FFFFFF"/>
                </a:solidFill>
                <a:latin typeface="Consolas"/>
                <a:ea typeface="Consolas"/>
                <a:cs typeface="Consolas"/>
                <a:sym typeface="Consolas"/>
              </a:rPr>
              <a:t>## User Scripting</a:t>
            </a:r>
            <a:endParaRPr>
              <a:solidFill>
                <a:srgbClr val="FFFFFF"/>
              </a:solidFill>
              <a:latin typeface="Consolas"/>
              <a:ea typeface="Consolas"/>
              <a:cs typeface="Consolas"/>
              <a:sym typeface="Consolas"/>
            </a:endParaRPr>
          </a:p>
          <a:p>
            <a:pPr marL="0" lvl="0" indent="0" algn="l" rtl="0">
              <a:spcBef>
                <a:spcPts val="0"/>
              </a:spcBef>
              <a:spcAft>
                <a:spcPts val="0"/>
              </a:spcAft>
              <a:buNone/>
            </a:pPr>
            <a:r>
              <a:rPr lang="en-US">
                <a:solidFill>
                  <a:srgbClr val="FFFFFF"/>
                </a:solidFill>
                <a:latin typeface="Consolas"/>
                <a:ea typeface="Consolas"/>
                <a:cs typeface="Consolas"/>
                <a:sym typeface="Consolas"/>
              </a:rPr>
              <a:t>hostname # example bash command </a:t>
            </a:r>
            <a:endParaRPr>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6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Slurm Options (directives)</a:t>
            </a:r>
            <a:endParaRPr/>
          </a:p>
        </p:txBody>
      </p:sp>
      <p:sp>
        <p:nvSpPr>
          <p:cNvPr id="816" name="Google Shape;816;p66"/>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Autofit/>
          </a:bodyPr>
          <a:lstStyle/>
          <a:p>
            <a:pPr marL="114277" lvl="0" indent="0" algn="l" rtl="0">
              <a:lnSpc>
                <a:spcPct val="70000"/>
              </a:lnSpc>
              <a:spcBef>
                <a:spcPts val="0"/>
              </a:spcBef>
              <a:spcAft>
                <a:spcPts val="0"/>
              </a:spcAft>
              <a:buClr>
                <a:schemeClr val="dk1"/>
              </a:buClr>
              <a:buSzPts val="523"/>
              <a:buFont typeface="Arial"/>
              <a:buNone/>
            </a:pPr>
            <a:r>
              <a:rPr lang="en-US" sz="1629" dirty="0">
                <a:latin typeface="Courier New"/>
                <a:ea typeface="Courier New"/>
                <a:cs typeface="Courier New"/>
                <a:sym typeface="Courier New"/>
              </a:rPr>
              <a:t>#SBATCH &lt;options&gt;     	</a:t>
            </a:r>
            <a:r>
              <a:rPr lang="en-US" sz="1629" dirty="0" err="1">
                <a:latin typeface="Courier New"/>
                <a:ea typeface="Courier New"/>
                <a:cs typeface="Courier New"/>
                <a:sym typeface="Courier New"/>
              </a:rPr>
              <a:t>sbatch</a:t>
            </a:r>
            <a:r>
              <a:rPr lang="en-US" sz="1629" dirty="0">
                <a:latin typeface="Courier New"/>
                <a:ea typeface="Courier New"/>
                <a:cs typeface="Courier New"/>
                <a:sym typeface="Courier New"/>
              </a:rPr>
              <a:t> &lt;options&gt;</a:t>
            </a:r>
            <a:endParaRPr sz="1629" dirty="0">
              <a:latin typeface="Arial"/>
              <a:ea typeface="Arial"/>
              <a:cs typeface="Arial"/>
              <a:sym typeface="Arial"/>
            </a:endParaRPr>
          </a:p>
          <a:p>
            <a:pPr marL="114277" lvl="0" indent="0" algn="l" rtl="0">
              <a:lnSpc>
                <a:spcPct val="70000"/>
              </a:lnSpc>
              <a:spcBef>
                <a:spcPts val="1000"/>
              </a:spcBef>
              <a:spcAft>
                <a:spcPts val="0"/>
              </a:spcAft>
              <a:buClr>
                <a:schemeClr val="dk1"/>
              </a:buClr>
              <a:buSzPts val="523"/>
              <a:buFont typeface="Arial"/>
              <a:buNone/>
            </a:pPr>
            <a:endParaRPr sz="1629" dirty="0">
              <a:latin typeface="Arial"/>
              <a:ea typeface="Arial"/>
              <a:cs typeface="Arial"/>
              <a:sym typeface="Arial"/>
            </a:endParaRPr>
          </a:p>
          <a:p>
            <a:pPr marL="228600" lvl="0" indent="-233838" algn="l" rtl="0">
              <a:lnSpc>
                <a:spcPct val="70000"/>
              </a:lnSpc>
              <a:spcBef>
                <a:spcPts val="1000"/>
              </a:spcBef>
              <a:spcAft>
                <a:spcPts val="0"/>
              </a:spcAft>
              <a:buSzPts val="1678"/>
              <a:buFont typeface="Arial"/>
              <a:buChar char="•"/>
            </a:pPr>
            <a:r>
              <a:rPr lang="en-US" sz="1677" dirty="0">
                <a:latin typeface="Arial"/>
                <a:ea typeface="Arial"/>
                <a:cs typeface="Arial"/>
                <a:sym typeface="Arial"/>
              </a:rPr>
              <a:t>Allocation:			</a:t>
            </a:r>
            <a:r>
              <a:rPr lang="en-US" sz="1677" dirty="0">
                <a:latin typeface="Courier"/>
                <a:ea typeface="Courier"/>
                <a:cs typeface="Courier"/>
                <a:sym typeface="Courier"/>
              </a:rPr>
              <a:t>--account=&lt;</a:t>
            </a:r>
            <a:r>
              <a:rPr lang="en-US" sz="1677" dirty="0" err="1">
                <a:latin typeface="Courier"/>
                <a:ea typeface="Courier"/>
                <a:cs typeface="Courier"/>
                <a:sym typeface="Courier"/>
              </a:rPr>
              <a:t>account_no</a:t>
            </a:r>
            <a:r>
              <a:rPr lang="en-US" sz="1677" dirty="0">
                <a:latin typeface="Courier"/>
                <a:ea typeface="Courier"/>
                <a:cs typeface="Courier"/>
                <a:sym typeface="Courier"/>
              </a:rPr>
              <a:t>&gt;</a:t>
            </a:r>
            <a:endParaRPr sz="1629" dirty="0">
              <a:latin typeface="Arial"/>
              <a:ea typeface="Arial"/>
              <a:cs typeface="Arial"/>
              <a:sym typeface="Arial"/>
            </a:endParaRPr>
          </a:p>
          <a:p>
            <a:pPr marL="228600" lvl="0" indent="-233838" algn="l" rtl="0">
              <a:lnSpc>
                <a:spcPct val="70000"/>
              </a:lnSpc>
              <a:spcBef>
                <a:spcPts val="1000"/>
              </a:spcBef>
              <a:spcAft>
                <a:spcPts val="0"/>
              </a:spcAft>
              <a:buSzPts val="1678"/>
              <a:buFont typeface="Arial"/>
              <a:buChar char="•"/>
            </a:pPr>
            <a:r>
              <a:rPr lang="en-US" sz="1677" dirty="0">
                <a:latin typeface="Arial"/>
                <a:ea typeface="Arial"/>
                <a:cs typeface="Arial"/>
                <a:sym typeface="Arial"/>
              </a:rPr>
              <a:t>Partition:			</a:t>
            </a:r>
            <a:r>
              <a:rPr lang="en-US" sz="1677" dirty="0">
                <a:latin typeface="Courier"/>
                <a:ea typeface="Courier"/>
                <a:cs typeface="Courier"/>
                <a:sym typeface="Courier"/>
              </a:rPr>
              <a:t>--partition=&lt;</a:t>
            </a:r>
            <a:r>
              <a:rPr lang="en-US" sz="1677" dirty="0" err="1">
                <a:latin typeface="Courier"/>
                <a:ea typeface="Courier"/>
                <a:cs typeface="Courier"/>
                <a:sym typeface="Courier"/>
              </a:rPr>
              <a:t>partition_name</a:t>
            </a:r>
            <a:r>
              <a:rPr lang="en-US" sz="1677" dirty="0">
                <a:latin typeface="Courier"/>
                <a:ea typeface="Courier"/>
                <a:cs typeface="Courier"/>
                <a:sym typeface="Courier"/>
              </a:rPr>
              <a:t>&gt;</a:t>
            </a:r>
            <a:endParaRPr sz="1629" dirty="0">
              <a:latin typeface="Arial"/>
              <a:ea typeface="Arial"/>
              <a:cs typeface="Arial"/>
              <a:sym typeface="Arial"/>
            </a:endParaRPr>
          </a:p>
          <a:p>
            <a:pPr marL="228600" lvl="0" indent="-233838" algn="l" rtl="0">
              <a:lnSpc>
                <a:spcPct val="70000"/>
              </a:lnSpc>
              <a:spcBef>
                <a:spcPts val="1000"/>
              </a:spcBef>
              <a:spcAft>
                <a:spcPts val="0"/>
              </a:spcAft>
              <a:buSzPts val="1678"/>
              <a:buFont typeface="Arial"/>
              <a:buChar char="•"/>
            </a:pPr>
            <a:r>
              <a:rPr lang="en-US" sz="1677" dirty="0">
                <a:latin typeface="Arial"/>
                <a:ea typeface="Arial"/>
                <a:cs typeface="Arial"/>
                <a:sym typeface="Arial"/>
              </a:rPr>
              <a:t>Sending emails:			</a:t>
            </a:r>
            <a:r>
              <a:rPr lang="en-US" sz="1677" dirty="0">
                <a:latin typeface="Courier"/>
                <a:ea typeface="Courier"/>
                <a:cs typeface="Courier"/>
                <a:sym typeface="Courier"/>
              </a:rPr>
              <a:t>--mail-type=&lt;type&gt;</a:t>
            </a:r>
            <a:endParaRPr sz="1629" dirty="0">
              <a:latin typeface="Arial"/>
              <a:ea typeface="Arial"/>
              <a:cs typeface="Arial"/>
              <a:sym typeface="Arial"/>
            </a:endParaRPr>
          </a:p>
          <a:p>
            <a:pPr marL="228600" lvl="0" indent="-233838" algn="l" rtl="0">
              <a:lnSpc>
                <a:spcPct val="70000"/>
              </a:lnSpc>
              <a:spcBef>
                <a:spcPts val="1000"/>
              </a:spcBef>
              <a:spcAft>
                <a:spcPts val="0"/>
              </a:spcAft>
              <a:buSzPts val="1678"/>
              <a:buFont typeface="Arial"/>
              <a:buChar char="•"/>
            </a:pPr>
            <a:r>
              <a:rPr lang="en-US" sz="1677" dirty="0">
                <a:latin typeface="Arial"/>
                <a:ea typeface="Arial"/>
                <a:cs typeface="Arial"/>
                <a:sym typeface="Arial"/>
              </a:rPr>
              <a:t>Output file:			</a:t>
            </a:r>
            <a:r>
              <a:rPr lang="en-US" sz="1677" dirty="0">
                <a:latin typeface="Courier"/>
                <a:ea typeface="Courier"/>
                <a:cs typeface="Courier"/>
                <a:sym typeface="Courier"/>
              </a:rPr>
              <a:t>--output=&lt;file name&gt; (%j gives you job id)</a:t>
            </a:r>
            <a:endParaRPr sz="1629" dirty="0">
              <a:latin typeface="Arial"/>
              <a:ea typeface="Arial"/>
              <a:cs typeface="Arial"/>
              <a:sym typeface="Arial"/>
            </a:endParaRPr>
          </a:p>
          <a:p>
            <a:pPr marL="228600" lvl="0" indent="-233838" algn="l" rtl="0">
              <a:lnSpc>
                <a:spcPct val="70000"/>
              </a:lnSpc>
              <a:spcBef>
                <a:spcPts val="1000"/>
              </a:spcBef>
              <a:spcAft>
                <a:spcPts val="0"/>
              </a:spcAft>
              <a:buSzPts val="1678"/>
              <a:buFont typeface="Arial"/>
              <a:buChar char="•"/>
            </a:pPr>
            <a:r>
              <a:rPr lang="en-US" sz="1677" dirty="0">
                <a:latin typeface="Arial"/>
                <a:ea typeface="Arial"/>
                <a:cs typeface="Arial"/>
                <a:sym typeface="Arial"/>
              </a:rPr>
              <a:t>Number of nodes:		</a:t>
            </a:r>
            <a:r>
              <a:rPr lang="en-US" sz="1677" dirty="0">
                <a:latin typeface="Courier"/>
                <a:ea typeface="Courier"/>
                <a:cs typeface="Courier"/>
                <a:sym typeface="Courier"/>
              </a:rPr>
              <a:t>--nodes=&lt;nodes&gt;</a:t>
            </a:r>
            <a:endParaRPr sz="1629" dirty="0">
              <a:latin typeface="Arial"/>
              <a:ea typeface="Arial"/>
              <a:cs typeface="Arial"/>
              <a:sym typeface="Arial"/>
            </a:endParaRPr>
          </a:p>
          <a:p>
            <a:pPr marL="228600" lvl="0" indent="-233838" algn="l" rtl="0">
              <a:lnSpc>
                <a:spcPct val="70000"/>
              </a:lnSpc>
              <a:spcBef>
                <a:spcPts val="1000"/>
              </a:spcBef>
              <a:spcAft>
                <a:spcPts val="0"/>
              </a:spcAft>
              <a:buSzPts val="1678"/>
              <a:buFont typeface="Arial"/>
              <a:buChar char="•"/>
            </a:pPr>
            <a:r>
              <a:rPr lang="en-US" sz="1677" dirty="0"/>
              <a:t>Number of tasks:   		</a:t>
            </a:r>
            <a:r>
              <a:rPr lang="en-US" sz="1677" dirty="0">
                <a:latin typeface="Courier"/>
                <a:ea typeface="Courier"/>
                <a:cs typeface="Courier"/>
                <a:sym typeface="Courier"/>
              </a:rPr>
              <a:t>--</a:t>
            </a:r>
            <a:r>
              <a:rPr lang="en-US" sz="1677" dirty="0" err="1">
                <a:latin typeface="Courier"/>
                <a:ea typeface="Courier"/>
                <a:cs typeface="Courier"/>
                <a:sym typeface="Courier"/>
              </a:rPr>
              <a:t>ntasks</a:t>
            </a:r>
            <a:r>
              <a:rPr lang="en-US" sz="1677" dirty="0">
                <a:latin typeface="Courier"/>
                <a:ea typeface="Courier"/>
                <a:cs typeface="Courier"/>
                <a:sym typeface="Courier"/>
              </a:rPr>
              <a:t>=&lt;processes&gt;</a:t>
            </a:r>
            <a:endParaRPr sz="1677" dirty="0">
              <a:latin typeface="Courier"/>
              <a:ea typeface="Courier"/>
              <a:cs typeface="Courier"/>
              <a:sym typeface="Courier"/>
            </a:endParaRPr>
          </a:p>
          <a:p>
            <a:pPr marL="228600" lvl="0" indent="-233838" algn="l" rtl="0">
              <a:lnSpc>
                <a:spcPct val="70000"/>
              </a:lnSpc>
              <a:spcBef>
                <a:spcPts val="1000"/>
              </a:spcBef>
              <a:spcAft>
                <a:spcPts val="0"/>
              </a:spcAft>
              <a:buSzPts val="1678"/>
              <a:buFont typeface="Arial"/>
              <a:buChar char="•"/>
            </a:pPr>
            <a:r>
              <a:rPr lang="en-US" sz="1677" dirty="0">
                <a:latin typeface="Arial"/>
                <a:ea typeface="Arial"/>
                <a:cs typeface="Arial"/>
                <a:sym typeface="Arial"/>
              </a:rPr>
              <a:t>Quality of service:		</a:t>
            </a:r>
            <a:r>
              <a:rPr lang="en-US" sz="1677" dirty="0">
                <a:latin typeface="Courier"/>
                <a:ea typeface="Courier"/>
                <a:cs typeface="Courier"/>
                <a:sym typeface="Courier"/>
              </a:rPr>
              <a:t>--</a:t>
            </a:r>
            <a:r>
              <a:rPr lang="en-US" sz="1677" dirty="0" err="1">
                <a:latin typeface="Courier"/>
                <a:ea typeface="Courier"/>
                <a:cs typeface="Courier"/>
                <a:sym typeface="Courier"/>
              </a:rPr>
              <a:t>qos</a:t>
            </a:r>
            <a:r>
              <a:rPr lang="en-US" sz="1677" dirty="0">
                <a:latin typeface="Courier"/>
                <a:ea typeface="Courier"/>
                <a:cs typeface="Courier"/>
                <a:sym typeface="Courier"/>
              </a:rPr>
              <a:t>=&lt;</a:t>
            </a:r>
            <a:r>
              <a:rPr lang="en-US" sz="1677" dirty="0" err="1">
                <a:latin typeface="Courier"/>
                <a:ea typeface="Courier"/>
                <a:cs typeface="Courier"/>
                <a:sym typeface="Courier"/>
              </a:rPr>
              <a:t>qos</a:t>
            </a:r>
            <a:r>
              <a:rPr lang="en-US" sz="1677" dirty="0">
                <a:latin typeface="Courier"/>
                <a:ea typeface="Courier"/>
                <a:cs typeface="Courier"/>
                <a:sym typeface="Courier"/>
              </a:rPr>
              <a:t>&gt;</a:t>
            </a:r>
            <a:endParaRPr sz="1629" dirty="0">
              <a:latin typeface="Arial"/>
              <a:ea typeface="Arial"/>
              <a:cs typeface="Arial"/>
              <a:sym typeface="Arial"/>
            </a:endParaRPr>
          </a:p>
          <a:p>
            <a:pPr marL="228600" lvl="0" indent="-233838" algn="l" rtl="0">
              <a:lnSpc>
                <a:spcPct val="70000"/>
              </a:lnSpc>
              <a:spcBef>
                <a:spcPts val="1000"/>
              </a:spcBef>
              <a:spcAft>
                <a:spcPts val="0"/>
              </a:spcAft>
              <a:buSzPts val="1678"/>
              <a:buFont typeface="Arial"/>
              <a:buChar char="•"/>
            </a:pPr>
            <a:r>
              <a:rPr lang="en-US" sz="1677" dirty="0">
                <a:latin typeface="Arial"/>
                <a:ea typeface="Arial"/>
                <a:cs typeface="Arial"/>
                <a:sym typeface="Arial"/>
              </a:rPr>
              <a:t>Reservation:			</a:t>
            </a:r>
            <a:r>
              <a:rPr lang="en-US" sz="1677" dirty="0">
                <a:latin typeface="Courier"/>
                <a:ea typeface="Courier"/>
                <a:cs typeface="Courier"/>
                <a:sym typeface="Courier"/>
              </a:rPr>
              <a:t>--reservation=&lt;name&gt;</a:t>
            </a:r>
            <a:endParaRPr sz="1629" dirty="0">
              <a:latin typeface="Arial"/>
              <a:ea typeface="Arial"/>
              <a:cs typeface="Arial"/>
              <a:sym typeface="Arial"/>
            </a:endParaRPr>
          </a:p>
          <a:p>
            <a:pPr marL="228600" lvl="0" indent="-233838" algn="l" rtl="0">
              <a:lnSpc>
                <a:spcPct val="70000"/>
              </a:lnSpc>
              <a:spcBef>
                <a:spcPts val="1000"/>
              </a:spcBef>
              <a:spcAft>
                <a:spcPts val="0"/>
              </a:spcAft>
              <a:buSzPts val="1678"/>
              <a:buFont typeface="Arial"/>
              <a:buChar char="•"/>
            </a:pPr>
            <a:r>
              <a:rPr lang="en-US" sz="1677" dirty="0">
                <a:latin typeface="Arial"/>
                <a:ea typeface="Arial"/>
                <a:cs typeface="Arial"/>
                <a:sym typeface="Arial"/>
              </a:rPr>
              <a:t>Wall time:			</a:t>
            </a:r>
            <a:r>
              <a:rPr lang="en-US" sz="1677" dirty="0">
                <a:latin typeface="Courier"/>
                <a:ea typeface="Courier"/>
                <a:cs typeface="Courier"/>
                <a:sym typeface="Courier"/>
              </a:rPr>
              <a:t>--time=&lt;wall time&gt;</a:t>
            </a:r>
            <a:endParaRPr sz="1629" dirty="0">
              <a:latin typeface="Arial"/>
              <a:ea typeface="Arial"/>
              <a:cs typeface="Arial"/>
              <a:sym typeface="Arial"/>
            </a:endParaRPr>
          </a:p>
          <a:p>
            <a:pPr marL="228600" lvl="0" indent="-233838" algn="l" rtl="0">
              <a:lnSpc>
                <a:spcPct val="70000"/>
              </a:lnSpc>
              <a:spcBef>
                <a:spcPts val="1000"/>
              </a:spcBef>
              <a:spcAft>
                <a:spcPts val="0"/>
              </a:spcAft>
              <a:buSzPts val="1678"/>
              <a:buFont typeface="Arial"/>
              <a:buChar char="•"/>
            </a:pPr>
            <a:r>
              <a:rPr lang="en-US" sz="1677" dirty="0">
                <a:latin typeface="Arial"/>
                <a:ea typeface="Arial"/>
                <a:cs typeface="Arial"/>
                <a:sym typeface="Arial"/>
              </a:rPr>
              <a:t>Job Name:			</a:t>
            </a:r>
            <a:r>
              <a:rPr lang="en-US" sz="1677" dirty="0">
                <a:latin typeface="Courier"/>
                <a:ea typeface="Courier"/>
                <a:cs typeface="Courier"/>
                <a:sym typeface="Courier"/>
              </a:rPr>
              <a:t>--job-name=&lt;jobname&gt;    ...etc...</a:t>
            </a:r>
            <a:endParaRPr sz="1677" dirty="0">
              <a:latin typeface="Courier"/>
              <a:ea typeface="Courier"/>
              <a:cs typeface="Courier"/>
              <a:sym typeface="Courier"/>
            </a:endParaRPr>
          </a:p>
          <a:p>
            <a:pPr marL="228600" lvl="0" indent="-148272" algn="l" rtl="0">
              <a:lnSpc>
                <a:spcPct val="70000"/>
              </a:lnSpc>
              <a:spcBef>
                <a:spcPts val="1000"/>
              </a:spcBef>
              <a:spcAft>
                <a:spcPts val="0"/>
              </a:spcAft>
              <a:buClr>
                <a:schemeClr val="dk1"/>
              </a:buClr>
              <a:buSzPts val="523"/>
              <a:buFont typeface="Arial"/>
              <a:buNone/>
            </a:pPr>
            <a:endParaRPr sz="1392" dirty="0"/>
          </a:p>
          <a:p>
            <a:pPr marL="228600" lvl="0" indent="-236696" algn="l" rtl="0">
              <a:lnSpc>
                <a:spcPct val="70000"/>
              </a:lnSpc>
              <a:spcBef>
                <a:spcPts val="1000"/>
              </a:spcBef>
              <a:spcAft>
                <a:spcPts val="0"/>
              </a:spcAft>
              <a:buSzPts val="1393"/>
              <a:buFont typeface="Arial"/>
              <a:buChar char="•"/>
            </a:pPr>
            <a:r>
              <a:rPr lang="en-US" sz="1392" dirty="0"/>
              <a:t>FYI:  You do NOT actually type &lt;&gt; above – this designates something specific you as a user must enter about your job</a:t>
            </a:r>
            <a:endParaRPr sz="1297" dirty="0">
              <a:latin typeface="Arial"/>
              <a:ea typeface="Arial"/>
              <a:cs typeface="Arial"/>
              <a:sym typeface="Arial"/>
            </a:endParaRPr>
          </a:p>
          <a:p>
            <a:pPr marL="0" lvl="0" indent="0" algn="l" rtl="0">
              <a:lnSpc>
                <a:spcPct val="70000"/>
              </a:lnSpc>
              <a:spcBef>
                <a:spcPts val="1000"/>
              </a:spcBef>
              <a:spcAft>
                <a:spcPts val="0"/>
              </a:spcAft>
              <a:buSzPts val="523"/>
              <a:buNone/>
            </a:pPr>
            <a:endParaRPr sz="1629" dirty="0"/>
          </a:p>
        </p:txBody>
      </p:sp>
      <p:sp>
        <p:nvSpPr>
          <p:cNvPr id="817" name="Google Shape;817;p66"/>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Learning Goals</a:t>
            </a:r>
            <a:endParaRPr/>
          </a:p>
        </p:txBody>
      </p:sp>
      <p:sp>
        <p:nvSpPr>
          <p:cNvPr id="125" name="Google Shape;125;p18"/>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Autofit/>
          </a:bodyPr>
          <a:lstStyle/>
          <a:p>
            <a:pPr marL="457200" lvl="0" indent="-406400" algn="l" rtl="0">
              <a:lnSpc>
                <a:spcPct val="115000"/>
              </a:lnSpc>
              <a:spcBef>
                <a:spcPts val="800"/>
              </a:spcBef>
              <a:spcAft>
                <a:spcPts val="0"/>
              </a:spcAft>
              <a:buSzPts val="2800"/>
              <a:buFont typeface="Helvetica Neue"/>
              <a:buAutoNum type="arabicPeriod"/>
            </a:pPr>
            <a:r>
              <a:rPr lang="en-US" dirty="0"/>
              <a:t>Understand basic CURC resources &amp; the alpine cluster</a:t>
            </a:r>
            <a:endParaRPr dirty="0"/>
          </a:p>
          <a:p>
            <a:pPr marL="457200" lvl="0" indent="-406400" algn="l" rtl="0">
              <a:lnSpc>
                <a:spcPct val="115000"/>
              </a:lnSpc>
              <a:spcBef>
                <a:spcPts val="800"/>
              </a:spcBef>
              <a:spcAft>
                <a:spcPts val="0"/>
              </a:spcAft>
              <a:buSzPts val="2800"/>
              <a:buFont typeface="Helvetica Neue"/>
              <a:buAutoNum type="arabicPeriod"/>
            </a:pPr>
            <a:r>
              <a:rPr lang="en-US" dirty="0"/>
              <a:t>Getting an account &amp; logging in</a:t>
            </a:r>
            <a:endParaRPr dirty="0"/>
          </a:p>
          <a:p>
            <a:pPr marL="457200" lvl="0" indent="-406400" algn="l" rtl="0">
              <a:lnSpc>
                <a:spcPct val="115000"/>
              </a:lnSpc>
              <a:spcBef>
                <a:spcPts val="800"/>
              </a:spcBef>
              <a:spcAft>
                <a:spcPts val="0"/>
              </a:spcAft>
              <a:buSzPts val="2800"/>
              <a:buFont typeface="Helvetica Neue"/>
              <a:buAutoNum type="arabicPeriod"/>
            </a:pPr>
            <a:r>
              <a:rPr lang="en-US" dirty="0"/>
              <a:t>Navigate the RC system</a:t>
            </a:r>
            <a:endParaRPr dirty="0">
              <a:highlight>
                <a:srgbClr val="F4CCCC"/>
              </a:highlight>
            </a:endParaRPr>
          </a:p>
          <a:p>
            <a:pPr marL="457200" lvl="0" indent="-406400" algn="l" rtl="0">
              <a:lnSpc>
                <a:spcPct val="115000"/>
              </a:lnSpc>
              <a:spcBef>
                <a:spcPts val="800"/>
              </a:spcBef>
              <a:spcAft>
                <a:spcPts val="0"/>
              </a:spcAft>
              <a:buSzPts val="2800"/>
              <a:buFont typeface="Helvetica Neue"/>
              <a:buAutoNum type="arabicPeriod"/>
            </a:pPr>
            <a:r>
              <a:rPr lang="en-US" dirty="0"/>
              <a:t>Running a job</a:t>
            </a:r>
            <a:endParaRPr dirty="0"/>
          </a:p>
          <a:p>
            <a:pPr marL="457200" lvl="0" indent="-406400" algn="l" rtl="0">
              <a:lnSpc>
                <a:spcPct val="115000"/>
              </a:lnSpc>
              <a:spcBef>
                <a:spcPts val="800"/>
              </a:spcBef>
              <a:spcAft>
                <a:spcPts val="0"/>
              </a:spcAft>
              <a:buSzPts val="2800"/>
              <a:buFont typeface="Helvetica Neue"/>
              <a:buAutoNum type="arabicPeriod"/>
            </a:pPr>
            <a:r>
              <a:rPr lang="en-US" dirty="0"/>
              <a:t>Help!</a:t>
            </a:r>
            <a:endParaRPr dirty="0"/>
          </a:p>
        </p:txBody>
      </p:sp>
      <p:sp>
        <p:nvSpPr>
          <p:cNvPr id="126" name="Google Shape;126;p18"/>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6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Slurm Options (directives)</a:t>
            </a:r>
            <a:endParaRPr/>
          </a:p>
        </p:txBody>
      </p:sp>
      <p:sp>
        <p:nvSpPr>
          <p:cNvPr id="824" name="Google Shape;824;p67"/>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a:t>There are </a:t>
            </a:r>
            <a:r>
              <a:rPr lang="en-US" b="1" i="1"/>
              <a:t>MANY</a:t>
            </a:r>
            <a:r>
              <a:rPr lang="en-US" b="1"/>
              <a:t> </a:t>
            </a:r>
            <a:r>
              <a:rPr lang="en-US"/>
              <a:t>slurm directives, most of which are not required</a:t>
            </a:r>
            <a:endParaRPr/>
          </a:p>
          <a:p>
            <a:pPr marL="914400" lvl="1" indent="-330200" algn="l" rtl="0">
              <a:spcBef>
                <a:spcPts val="0"/>
              </a:spcBef>
              <a:spcAft>
                <a:spcPts val="0"/>
              </a:spcAft>
              <a:buSzPts val="1600"/>
              <a:buChar char="•"/>
            </a:pPr>
            <a:r>
              <a:rPr lang="en-US"/>
              <a:t>See all options at </a:t>
            </a:r>
            <a:r>
              <a:rPr lang="en-US" u="sng">
                <a:solidFill>
                  <a:schemeClr val="hlink"/>
                </a:solidFill>
                <a:hlinkClick r:id="rId3"/>
              </a:rPr>
              <a:t>http://slurm.schedmd.com/sbatch.html</a:t>
            </a:r>
            <a:r>
              <a:rPr lang="en-US"/>
              <a:t> </a:t>
            </a:r>
            <a:endParaRPr/>
          </a:p>
          <a:p>
            <a:pPr marL="457200" lvl="0" indent="0" algn="l" rtl="0">
              <a:spcBef>
                <a:spcPts val="1000"/>
              </a:spcBef>
              <a:spcAft>
                <a:spcPts val="0"/>
              </a:spcAft>
              <a:buNone/>
            </a:pPr>
            <a:endParaRPr/>
          </a:p>
          <a:p>
            <a:pPr marL="457200" lvl="0" indent="-342900" algn="l" rtl="0">
              <a:spcBef>
                <a:spcPts val="1000"/>
              </a:spcBef>
              <a:spcAft>
                <a:spcPts val="0"/>
              </a:spcAft>
              <a:buSzPts val="1800"/>
              <a:buChar char="•"/>
            </a:pPr>
            <a:r>
              <a:rPr lang="en-US"/>
              <a:t>We will focus on some common options:</a:t>
            </a:r>
            <a:endParaRPr/>
          </a:p>
          <a:p>
            <a:pPr marL="914400" lvl="1" indent="-330200" algn="l" rtl="0">
              <a:spcBef>
                <a:spcPts val="0"/>
              </a:spcBef>
              <a:spcAft>
                <a:spcPts val="0"/>
              </a:spcAft>
              <a:buSzPts val="1600"/>
              <a:buChar char="•"/>
            </a:pPr>
            <a:r>
              <a:rPr lang="en-US" b="1"/>
              <a:t>Partition</a:t>
            </a:r>
            <a:r>
              <a:rPr lang="en-US"/>
              <a:t>: Nodes with the same hardware configuration</a:t>
            </a:r>
            <a:endParaRPr/>
          </a:p>
          <a:p>
            <a:pPr marL="914400" lvl="1" indent="-330200" algn="l" rtl="0">
              <a:spcBef>
                <a:spcPts val="0"/>
              </a:spcBef>
              <a:spcAft>
                <a:spcPts val="0"/>
              </a:spcAft>
              <a:buSzPts val="1600"/>
              <a:buChar char="•"/>
            </a:pPr>
            <a:r>
              <a:rPr lang="en-US" b="1"/>
              <a:t>Wall time</a:t>
            </a:r>
            <a:r>
              <a:rPr lang="en-US"/>
              <a:t>: Max time your job will run for</a:t>
            </a:r>
            <a:endParaRPr/>
          </a:p>
          <a:p>
            <a:pPr marL="914400" lvl="1" indent="-330200" algn="l" rtl="0">
              <a:spcBef>
                <a:spcPts val="0"/>
              </a:spcBef>
              <a:spcAft>
                <a:spcPts val="0"/>
              </a:spcAft>
              <a:buSzPts val="1600"/>
              <a:buChar char="•"/>
            </a:pPr>
            <a:r>
              <a:rPr lang="en-US" b="1"/>
              <a:t>Node count</a:t>
            </a:r>
            <a:r>
              <a:rPr lang="en-US"/>
              <a:t>: # of nodes requested</a:t>
            </a:r>
            <a:endParaRPr/>
          </a:p>
          <a:p>
            <a:pPr marL="914400" lvl="1" indent="-330200" algn="l" rtl="0">
              <a:spcBef>
                <a:spcPts val="0"/>
              </a:spcBef>
              <a:spcAft>
                <a:spcPts val="0"/>
              </a:spcAft>
              <a:buSzPts val="1600"/>
              <a:buChar char="•"/>
            </a:pPr>
            <a:r>
              <a:rPr lang="en-US" b="1"/>
              <a:t>Core count</a:t>
            </a:r>
            <a:r>
              <a:rPr lang="en-US"/>
              <a:t>: # of cores requested</a:t>
            </a:r>
            <a:endParaRPr/>
          </a:p>
          <a:p>
            <a:pPr marL="914400" lvl="1" indent="-330200" algn="l" rtl="0">
              <a:spcBef>
                <a:spcPts val="0"/>
              </a:spcBef>
              <a:spcAft>
                <a:spcPts val="0"/>
              </a:spcAft>
              <a:buSzPts val="1600"/>
              <a:buChar char="•"/>
            </a:pPr>
            <a:r>
              <a:rPr lang="en-US" b="1"/>
              <a:t>Output file:</a:t>
            </a:r>
            <a:r>
              <a:rPr lang="en-US"/>
              <a:t> name of output file</a:t>
            </a:r>
            <a:endParaRPr/>
          </a:p>
        </p:txBody>
      </p:sp>
      <p:sp>
        <p:nvSpPr>
          <p:cNvPr id="825" name="Google Shape;825;p67"/>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6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Alpine Partitions</a:t>
            </a:r>
            <a:endParaRPr/>
          </a:p>
        </p:txBody>
      </p:sp>
      <p:sp>
        <p:nvSpPr>
          <p:cNvPr id="832" name="Google Shape;832;p68"/>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51</a:t>
            </a:fld>
            <a:endParaRPr/>
          </a:p>
        </p:txBody>
      </p:sp>
      <p:graphicFrame>
        <p:nvGraphicFramePr>
          <p:cNvPr id="833" name="Google Shape;833;p68"/>
          <p:cNvGraphicFramePr/>
          <p:nvPr>
            <p:extLst>
              <p:ext uri="{D42A27DB-BD31-4B8C-83A1-F6EECF244321}">
                <p14:modId xmlns:p14="http://schemas.microsoft.com/office/powerpoint/2010/main" val="3565542210"/>
              </p:ext>
            </p:extLst>
          </p:nvPr>
        </p:nvGraphicFramePr>
        <p:xfrm>
          <a:off x="838200" y="1690825"/>
          <a:ext cx="10218825" cy="3174200"/>
        </p:xfrm>
        <a:graphic>
          <a:graphicData uri="http://schemas.openxmlformats.org/drawingml/2006/table">
            <a:tbl>
              <a:tblPr>
                <a:noFill/>
                <a:tableStyleId>{296C31ED-FC21-479E-A100-0480358EE9B8}</a:tableStyleId>
              </a:tblPr>
              <a:tblGrid>
                <a:gridCol w="2165750">
                  <a:extLst>
                    <a:ext uri="{9D8B030D-6E8A-4147-A177-3AD203B41FA5}">
                      <a16:colId xmlns:a16="http://schemas.microsoft.com/office/drawing/2014/main" val="20000"/>
                    </a:ext>
                  </a:extLst>
                </a:gridCol>
                <a:gridCol w="2173000">
                  <a:extLst>
                    <a:ext uri="{9D8B030D-6E8A-4147-A177-3AD203B41FA5}">
                      <a16:colId xmlns:a16="http://schemas.microsoft.com/office/drawing/2014/main" val="20001"/>
                    </a:ext>
                  </a:extLst>
                </a:gridCol>
                <a:gridCol w="1190700">
                  <a:extLst>
                    <a:ext uri="{9D8B030D-6E8A-4147-A177-3AD203B41FA5}">
                      <a16:colId xmlns:a16="http://schemas.microsoft.com/office/drawing/2014/main" val="20002"/>
                    </a:ext>
                  </a:extLst>
                </a:gridCol>
                <a:gridCol w="1326775">
                  <a:extLst>
                    <a:ext uri="{9D8B030D-6E8A-4147-A177-3AD203B41FA5}">
                      <a16:colId xmlns:a16="http://schemas.microsoft.com/office/drawing/2014/main" val="20003"/>
                    </a:ext>
                  </a:extLst>
                </a:gridCol>
                <a:gridCol w="1326775">
                  <a:extLst>
                    <a:ext uri="{9D8B030D-6E8A-4147-A177-3AD203B41FA5}">
                      <a16:colId xmlns:a16="http://schemas.microsoft.com/office/drawing/2014/main" val="20004"/>
                    </a:ext>
                  </a:extLst>
                </a:gridCol>
                <a:gridCol w="2035825">
                  <a:extLst>
                    <a:ext uri="{9D8B030D-6E8A-4147-A177-3AD203B41FA5}">
                      <a16:colId xmlns:a16="http://schemas.microsoft.com/office/drawing/2014/main" val="20005"/>
                    </a:ext>
                  </a:extLst>
                </a:gridCol>
              </a:tblGrid>
              <a:tr h="300800">
                <a:tc>
                  <a:txBody>
                    <a:bodyPr/>
                    <a:lstStyle/>
                    <a:p>
                      <a:pPr marL="0" marR="0" lvl="0" indent="0" algn="l" rtl="0">
                        <a:spcBef>
                          <a:spcPts val="0"/>
                        </a:spcBef>
                        <a:spcAft>
                          <a:spcPts val="0"/>
                        </a:spcAft>
                        <a:buNone/>
                      </a:pPr>
                      <a:r>
                        <a:rPr lang="en-US" sz="1800" b="1" i="0" u="none" strike="noStrike" cap="none">
                          <a:solidFill>
                            <a:srgbClr val="000000"/>
                          </a:solidFill>
                          <a:latin typeface="Arial"/>
                          <a:ea typeface="Arial"/>
                          <a:cs typeface="Arial"/>
                          <a:sym typeface="Arial"/>
                        </a:rPr>
                        <a:t>Partition</a:t>
                      </a:r>
                      <a:endParaRPr/>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b="1" i="0" u="none" strike="noStrike" cap="none">
                          <a:solidFill>
                            <a:srgbClr val="000000"/>
                          </a:solidFill>
                          <a:latin typeface="Arial"/>
                          <a:ea typeface="Arial"/>
                          <a:cs typeface="Arial"/>
                          <a:sym typeface="Arial"/>
                        </a:rPr>
                        <a:t>Description</a:t>
                      </a:r>
                      <a:endParaRPr sz="1800" b="1" u="none" strike="noStrike" cap="none"/>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b="1" i="0" u="none" strike="noStrike" cap="none">
                          <a:solidFill>
                            <a:srgbClr val="000000"/>
                          </a:solidFill>
                          <a:latin typeface="Arial"/>
                          <a:ea typeface="Arial"/>
                          <a:cs typeface="Arial"/>
                          <a:sym typeface="Arial"/>
                        </a:rPr>
                        <a:t># of nodes</a:t>
                      </a:r>
                      <a:endParaRPr sz="1800" b="1" u="none" strike="noStrike" cap="none"/>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b="1"/>
                        <a:t>RAM/core (GB)</a:t>
                      </a:r>
                      <a:endParaRPr sz="1800" b="1" i="0" u="none" strike="noStrike" cap="none">
                        <a:solidFill>
                          <a:srgbClr val="000000"/>
                        </a:solidFill>
                        <a:latin typeface="Arial"/>
                        <a:ea typeface="Arial"/>
                        <a:cs typeface="Arial"/>
                        <a:sym typeface="Arial"/>
                      </a:endParaRPr>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b="1" i="0" u="none" strike="noStrike" cap="none">
                          <a:solidFill>
                            <a:srgbClr val="000000"/>
                          </a:solidFill>
                          <a:latin typeface="Arial"/>
                          <a:ea typeface="Arial"/>
                          <a:cs typeface="Arial"/>
                          <a:sym typeface="Arial"/>
                        </a:rPr>
                        <a:t>cores/node</a:t>
                      </a:r>
                      <a:endParaRPr sz="1800" b="1" u="none" strike="noStrike" cap="none"/>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b="1" i="0" u="none" strike="noStrike" cap="none">
                          <a:solidFill>
                            <a:srgbClr val="000000"/>
                          </a:solidFill>
                          <a:latin typeface="Arial"/>
                          <a:ea typeface="Arial"/>
                          <a:cs typeface="Arial"/>
                          <a:sym typeface="Arial"/>
                        </a:rPr>
                        <a:t>GPUs/node</a:t>
                      </a:r>
                      <a:endParaRPr sz="1800" b="1" u="none" strike="noStrike" cap="none"/>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495175">
                <a:tc>
                  <a:txBody>
                    <a:bodyPr/>
                    <a:lstStyle/>
                    <a:p>
                      <a:pPr marL="0" marR="0" lvl="0" indent="0" algn="l" rtl="0">
                        <a:spcBef>
                          <a:spcPts val="0"/>
                        </a:spcBef>
                        <a:spcAft>
                          <a:spcPts val="0"/>
                        </a:spcAft>
                        <a:buNone/>
                      </a:pPr>
                      <a:r>
                        <a:rPr lang="en-US" sz="1800" dirty="0" err="1"/>
                        <a:t>amilan</a:t>
                      </a:r>
                      <a:endParaRPr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b="0" i="0" u="none" strike="noStrike" cap="none">
                          <a:solidFill>
                            <a:srgbClr val="000000"/>
                          </a:solidFill>
                          <a:latin typeface="Arial"/>
                          <a:ea typeface="Arial"/>
                          <a:cs typeface="Arial"/>
                          <a:sym typeface="Arial"/>
                        </a:rPr>
                        <a:t>General Compute Node</a:t>
                      </a:r>
                      <a:r>
                        <a:rPr lang="en-US" sz="1800"/>
                        <a:t>: AMD Milan</a:t>
                      </a:r>
                      <a:r>
                        <a:rPr lang="en-US" sz="1800" b="0" i="0" u="none" strike="noStrike" cap="none">
                          <a:solidFill>
                            <a:srgbClr val="000000"/>
                          </a:solidFill>
                          <a:latin typeface="Arial"/>
                          <a:ea typeface="Arial"/>
                          <a:cs typeface="Arial"/>
                          <a:sym typeface="Arial"/>
                        </a:rPr>
                        <a:t> </a:t>
                      </a:r>
                      <a:endParaRPr sz="1800" u="none" strike="noStrike" cap="none"/>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u="none" strike="noStrike" cap="none" dirty="0"/>
                        <a:t>347</a:t>
                      </a:r>
                      <a:endParaRPr sz="1800" u="none" strike="noStrike" cap="none"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a:t>3.74</a:t>
                      </a:r>
                      <a:endParaRPr sz="1800" b="0" i="0" u="none" strike="noStrike" cap="none">
                        <a:solidFill>
                          <a:srgbClr val="000000"/>
                        </a:solidFill>
                        <a:latin typeface="Arial"/>
                        <a:ea typeface="Arial"/>
                        <a:cs typeface="Arial"/>
                        <a:sym typeface="Arial"/>
                      </a:endParaRPr>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a:t>64</a:t>
                      </a:r>
                      <a:endParaRPr sz="1800" u="none" strike="noStrike" cap="none"/>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b="0" i="0" u="none" strike="noStrike" cap="none">
                          <a:solidFill>
                            <a:srgbClr val="000000"/>
                          </a:solidFill>
                          <a:latin typeface="Arial"/>
                          <a:ea typeface="Arial"/>
                          <a:cs typeface="Arial"/>
                          <a:sym typeface="Arial"/>
                        </a:rPr>
                        <a:t>0</a:t>
                      </a:r>
                      <a:endParaRPr sz="1800" u="none" strike="noStrike" cap="none"/>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42475">
                <a:tc>
                  <a:txBody>
                    <a:bodyPr/>
                    <a:lstStyle/>
                    <a:p>
                      <a:pPr marL="0" marR="0" lvl="0" indent="0" algn="l" rtl="0">
                        <a:spcBef>
                          <a:spcPts val="0"/>
                        </a:spcBef>
                        <a:spcAft>
                          <a:spcPts val="0"/>
                        </a:spcAft>
                        <a:buNone/>
                      </a:pPr>
                      <a:r>
                        <a:rPr lang="en-US" sz="1800" dirty="0"/>
                        <a:t>ami100</a:t>
                      </a:r>
                      <a:endParaRPr sz="1800" b="0" i="0" u="none" strike="noStrike" cap="none" dirty="0">
                        <a:solidFill>
                          <a:srgbClr val="000000"/>
                        </a:solidFill>
                        <a:latin typeface="Arial"/>
                        <a:ea typeface="Arial"/>
                        <a:cs typeface="Arial"/>
                        <a:sym typeface="Arial"/>
                      </a:endParaRPr>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b="0" i="0" u="none" strike="noStrike" cap="none" dirty="0">
                          <a:solidFill>
                            <a:srgbClr val="000000"/>
                          </a:solidFill>
                          <a:latin typeface="Arial"/>
                          <a:ea typeface="Arial"/>
                          <a:cs typeface="Arial"/>
                          <a:sym typeface="Arial"/>
                        </a:rPr>
                        <a:t>GPU </a:t>
                      </a:r>
                      <a:r>
                        <a:rPr lang="en-US" sz="1800" dirty="0"/>
                        <a:t>Node:</a:t>
                      </a:r>
                      <a:endParaRPr sz="1800" dirty="0"/>
                    </a:p>
                    <a:p>
                      <a:pPr marL="0" marR="0" lvl="0" indent="0" algn="l" rtl="0">
                        <a:spcBef>
                          <a:spcPts val="0"/>
                        </a:spcBef>
                        <a:spcAft>
                          <a:spcPts val="0"/>
                        </a:spcAft>
                        <a:buNone/>
                      </a:pPr>
                      <a:r>
                        <a:rPr lang="en-US" sz="1800" dirty="0"/>
                        <a:t>3x AMD MI100</a:t>
                      </a:r>
                      <a:endParaRPr sz="1800"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dirty="0"/>
                        <a:t>8</a:t>
                      </a:r>
                      <a:endParaRPr sz="1800" u="none" strike="noStrike" cap="none"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a:t>3.74</a:t>
                      </a:r>
                      <a:endParaRPr sz="1800" b="0" i="0" u="none" strike="noStrike" cap="none">
                        <a:solidFill>
                          <a:srgbClr val="000000"/>
                        </a:solidFill>
                        <a:latin typeface="Arial"/>
                        <a:ea typeface="Arial"/>
                        <a:cs typeface="Arial"/>
                        <a:sym typeface="Arial"/>
                      </a:endParaRPr>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dirty="0"/>
                        <a:t>64</a:t>
                      </a:r>
                      <a:endParaRPr sz="1800" u="none" strike="noStrike" cap="none"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dirty="0"/>
                        <a:t>3</a:t>
                      </a:r>
                      <a:endParaRPr sz="1800" u="none" strike="noStrike" cap="none"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47100">
                <a:tc>
                  <a:txBody>
                    <a:bodyPr/>
                    <a:lstStyle/>
                    <a:p>
                      <a:pPr marL="0" marR="0" lvl="0" indent="0" algn="l" rtl="0">
                        <a:spcBef>
                          <a:spcPts val="0"/>
                        </a:spcBef>
                        <a:spcAft>
                          <a:spcPts val="0"/>
                        </a:spcAft>
                        <a:buNone/>
                      </a:pPr>
                      <a:r>
                        <a:rPr lang="en-US" sz="1800" dirty="0"/>
                        <a:t>aa100</a:t>
                      </a:r>
                      <a:endParaRPr sz="1800" u="none" strike="noStrike" cap="none"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dirty="0"/>
                        <a:t>GPU Node:</a:t>
                      </a:r>
                      <a:endParaRPr sz="1800" dirty="0"/>
                    </a:p>
                    <a:p>
                      <a:pPr marL="0" marR="0" lvl="0" indent="0" algn="l" rtl="0">
                        <a:spcBef>
                          <a:spcPts val="0"/>
                        </a:spcBef>
                        <a:spcAft>
                          <a:spcPts val="0"/>
                        </a:spcAft>
                        <a:buNone/>
                      </a:pPr>
                      <a:r>
                        <a:rPr lang="en-US" sz="1800" dirty="0"/>
                        <a:t>3x Nvidia A100</a:t>
                      </a:r>
                      <a:endParaRPr sz="1800"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u="none" strike="noStrike" cap="none" dirty="0"/>
                        <a:t>12</a:t>
                      </a:r>
                      <a:endParaRPr sz="1800" u="none" strike="noStrike" cap="none"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dirty="0"/>
                        <a:t>3.74</a:t>
                      </a:r>
                      <a:endParaRPr sz="1800" b="0" i="0" u="none" strike="noStrike" cap="none" dirty="0">
                        <a:solidFill>
                          <a:srgbClr val="000000"/>
                        </a:solidFill>
                        <a:latin typeface="Arial"/>
                        <a:ea typeface="Arial"/>
                        <a:cs typeface="Arial"/>
                        <a:sym typeface="Arial"/>
                      </a:endParaRPr>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dirty="0"/>
                        <a:t>64</a:t>
                      </a:r>
                      <a:endParaRPr sz="1800" u="none" strike="noStrike" cap="none"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dirty="0"/>
                        <a:t>3</a:t>
                      </a:r>
                      <a:endParaRPr sz="1800" u="none" strike="noStrike" cap="none" dirty="0"/>
                    </a:p>
                  </a:txBody>
                  <a:tcPr marL="43100" marR="43100" marT="43100" marB="43100">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lgn="ctr">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47100">
                <a:tc>
                  <a:txBody>
                    <a:bodyPr/>
                    <a:lstStyle/>
                    <a:p>
                      <a:pPr marL="0" marR="0" lvl="0" indent="0" algn="l" rtl="0">
                        <a:spcBef>
                          <a:spcPts val="0"/>
                        </a:spcBef>
                        <a:spcAft>
                          <a:spcPts val="0"/>
                        </a:spcAft>
                        <a:buNone/>
                      </a:pPr>
                      <a:r>
                        <a:rPr lang="en-US" sz="1800" u="none" strike="noStrike" cap="none" dirty="0" err="1"/>
                        <a:t>amem</a:t>
                      </a:r>
                      <a:endParaRPr sz="1800" u="none" strike="noStrike" cap="none" dirty="0"/>
                    </a:p>
                  </a:txBody>
                  <a:tcPr marL="43100" marR="43100" marT="43100" marB="43100">
                    <a:lnL w="9525" cap="flat" cmpd="sng">
                      <a:solidFill>
                        <a:srgbClr val="000000"/>
                      </a:solidFill>
                      <a:prstDash val="solid"/>
                      <a:round/>
                      <a:headEnd type="none" w="sm" len="sm"/>
                      <a:tailEnd type="none" w="sm" len="sm"/>
                    </a:lnL>
                    <a:lnR w="9525" cap="flat" cmpd="sng" algn="ctr">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dirty="0"/>
                        <a:t>High-memory node</a:t>
                      </a:r>
                      <a:endParaRPr sz="1800" dirty="0"/>
                    </a:p>
                  </a:txBody>
                  <a:tcPr marL="43100" marR="43100" marT="43100" marB="43100">
                    <a:lnL w="9525" cap="flat" cmpd="sng" algn="ctr">
                      <a:solidFill>
                        <a:srgbClr val="000000"/>
                      </a:solidFill>
                      <a:prstDash val="solid"/>
                      <a:round/>
                      <a:headEnd type="none" w="sm" len="sm"/>
                      <a:tailEnd type="none" w="sm" len="sm"/>
                    </a:lnL>
                    <a:lnR w="9525" cap="flat" cmpd="sng" algn="ctr">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u="none" strike="noStrike" cap="none" dirty="0"/>
                        <a:t>22</a:t>
                      </a:r>
                      <a:endParaRPr sz="1800" u="none" strike="noStrike" cap="none" dirty="0"/>
                    </a:p>
                  </a:txBody>
                  <a:tcPr marL="43100" marR="43100" marT="43100" marB="43100">
                    <a:lnL w="9525" cap="flat" cmpd="sng" algn="ctr">
                      <a:solidFill>
                        <a:srgbClr val="000000"/>
                      </a:solidFill>
                      <a:prstDash val="solid"/>
                      <a:round/>
                      <a:headEnd type="none" w="sm" len="sm"/>
                      <a:tailEnd type="none" w="sm" len="sm"/>
                    </a:lnL>
                    <a:lnR w="9525" cap="flat" cmpd="sng" algn="ctr">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b="0" i="0" u="none" strike="noStrike" cap="none" dirty="0">
                          <a:solidFill>
                            <a:srgbClr val="000000"/>
                          </a:solidFill>
                          <a:latin typeface="Arial"/>
                          <a:ea typeface="Arial"/>
                          <a:cs typeface="Arial"/>
                          <a:sym typeface="Arial"/>
                        </a:rPr>
                        <a:t>21.5</a:t>
                      </a:r>
                      <a:endParaRPr sz="1800" b="0" i="0" u="none" strike="noStrike" cap="none" dirty="0">
                        <a:solidFill>
                          <a:srgbClr val="000000"/>
                        </a:solidFill>
                        <a:latin typeface="Arial"/>
                        <a:ea typeface="Arial"/>
                        <a:cs typeface="Arial"/>
                        <a:sym typeface="Arial"/>
                      </a:endParaRPr>
                    </a:p>
                  </a:txBody>
                  <a:tcPr marL="43100" marR="43100" marT="43100" marB="43100">
                    <a:lnL w="9525" cap="flat" cmpd="sng" algn="ctr">
                      <a:solidFill>
                        <a:srgbClr val="000000"/>
                      </a:solidFill>
                      <a:prstDash val="solid"/>
                      <a:round/>
                      <a:headEnd type="none" w="sm" len="sm"/>
                      <a:tailEnd type="none" w="sm" len="sm"/>
                    </a:lnL>
                    <a:lnR w="9525" cap="flat" cmpd="sng" algn="ctr">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u="none" strike="noStrike" cap="none" dirty="0"/>
                        <a:t>64 (10), 48 (12)</a:t>
                      </a:r>
                      <a:endParaRPr sz="1800" u="none" strike="noStrike" cap="none" dirty="0"/>
                    </a:p>
                  </a:txBody>
                  <a:tcPr marL="43100" marR="43100" marT="43100" marB="43100">
                    <a:lnL w="9525" cap="flat" cmpd="sng" algn="ctr">
                      <a:solidFill>
                        <a:srgbClr val="000000"/>
                      </a:solidFill>
                      <a:prstDash val="solid"/>
                      <a:round/>
                      <a:headEnd type="none" w="sm" len="sm"/>
                      <a:tailEnd type="none" w="sm" len="sm"/>
                    </a:lnL>
                    <a:lnR w="9525" cap="flat" cmpd="sng" algn="ctr">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spcBef>
                          <a:spcPts val="0"/>
                        </a:spcBef>
                        <a:spcAft>
                          <a:spcPts val="0"/>
                        </a:spcAft>
                        <a:buNone/>
                      </a:pPr>
                      <a:r>
                        <a:rPr lang="en-US" sz="1800" u="none" strike="noStrike" cap="none" dirty="0"/>
                        <a:t>0</a:t>
                      </a:r>
                    </a:p>
                    <a:p>
                      <a:pPr marL="0" marR="0" lvl="0" indent="0" algn="l" rtl="0">
                        <a:spcBef>
                          <a:spcPts val="0"/>
                        </a:spcBef>
                        <a:spcAft>
                          <a:spcPts val="0"/>
                        </a:spcAft>
                        <a:buNone/>
                      </a:pPr>
                      <a:endParaRPr lang="en-US" sz="1800" u="none" strike="noStrike" cap="none" dirty="0"/>
                    </a:p>
                  </a:txBody>
                  <a:tcPr marL="43100" marR="43100" marT="43100" marB="43100">
                    <a:lnL w="9525" cap="flat" cmpd="sng" algn="ctr">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343995787"/>
                  </a:ext>
                </a:extLst>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6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Job scheduling Demo</a:t>
            </a:r>
            <a:endParaRPr dirty="0"/>
          </a:p>
        </p:txBody>
      </p:sp>
      <p:sp>
        <p:nvSpPr>
          <p:cNvPr id="824" name="Google Shape;824;p67"/>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dirty="0"/>
              <a:t>There are several example job scripts in the “examples” subdirectory of the slide repository. </a:t>
            </a:r>
          </a:p>
          <a:p>
            <a:pPr marL="457200" lvl="0" indent="-342900" algn="l" rtl="0">
              <a:spcBef>
                <a:spcPts val="1000"/>
              </a:spcBef>
              <a:spcAft>
                <a:spcPts val="0"/>
              </a:spcAft>
              <a:buSzPts val="1800"/>
              <a:buChar char="•"/>
            </a:pPr>
            <a:r>
              <a:rPr lang="en-US" dirty="0"/>
              <a:t>Feel free to download and adapt these for your workflow!</a:t>
            </a:r>
            <a:endParaRPr dirty="0"/>
          </a:p>
        </p:txBody>
      </p:sp>
      <p:sp>
        <p:nvSpPr>
          <p:cNvPr id="825" name="Google Shape;825;p67"/>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52</a:t>
            </a:fld>
            <a:endParaRPr/>
          </a:p>
        </p:txBody>
      </p:sp>
    </p:spTree>
    <p:extLst>
      <p:ext uri="{BB962C8B-B14F-4D97-AF65-F5344CB8AC3E}">
        <p14:creationId xmlns:p14="http://schemas.microsoft.com/office/powerpoint/2010/main" val="41237013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7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Review: Learning Goals</a:t>
            </a:r>
            <a:endParaRPr/>
          </a:p>
        </p:txBody>
      </p:sp>
      <p:sp>
        <p:nvSpPr>
          <p:cNvPr id="891" name="Google Shape;891;p75"/>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177800" lvl="0" indent="-266700" algn="l" rtl="0">
              <a:lnSpc>
                <a:spcPct val="115000"/>
              </a:lnSpc>
              <a:spcBef>
                <a:spcPts val="800"/>
              </a:spcBef>
              <a:spcAft>
                <a:spcPts val="0"/>
              </a:spcAft>
              <a:buSzPts val="2800"/>
              <a:buFont typeface="Helvetica Neue"/>
              <a:buAutoNum type="arabicPeriod"/>
            </a:pPr>
            <a:r>
              <a:rPr lang="en-US" dirty="0"/>
              <a:t>Understand Basic Resources (Alpine cluster)</a:t>
            </a:r>
            <a:endParaRPr dirty="0"/>
          </a:p>
          <a:p>
            <a:pPr marL="177800" lvl="0" indent="-266700" algn="l" rtl="0">
              <a:lnSpc>
                <a:spcPct val="115000"/>
              </a:lnSpc>
              <a:spcBef>
                <a:spcPts val="800"/>
              </a:spcBef>
              <a:spcAft>
                <a:spcPts val="0"/>
              </a:spcAft>
              <a:buSzPts val="2800"/>
              <a:buFont typeface="Helvetica Neue"/>
              <a:buAutoNum type="arabicPeriod"/>
            </a:pPr>
            <a:r>
              <a:rPr lang="en-US" dirty="0"/>
              <a:t>Getting an account &amp; logging in</a:t>
            </a:r>
            <a:endParaRPr dirty="0"/>
          </a:p>
          <a:p>
            <a:pPr marL="177800" lvl="0" indent="-266700" algn="l" rtl="0">
              <a:lnSpc>
                <a:spcPct val="115000"/>
              </a:lnSpc>
              <a:spcBef>
                <a:spcPts val="800"/>
              </a:spcBef>
              <a:spcAft>
                <a:spcPts val="0"/>
              </a:spcAft>
              <a:buSzPts val="2800"/>
              <a:buFont typeface="Helvetica Neue"/>
              <a:buAutoNum type="arabicPeriod"/>
            </a:pPr>
            <a:r>
              <a:rPr lang="en-US" dirty="0"/>
              <a:t>Navigate the RC system</a:t>
            </a:r>
            <a:endParaRPr dirty="0">
              <a:highlight>
                <a:srgbClr val="F4CCCC"/>
              </a:highlight>
            </a:endParaRPr>
          </a:p>
          <a:p>
            <a:pPr marL="177800" lvl="0" indent="-266700" algn="l" rtl="0">
              <a:lnSpc>
                <a:spcPct val="115000"/>
              </a:lnSpc>
              <a:spcBef>
                <a:spcPts val="800"/>
              </a:spcBef>
              <a:spcAft>
                <a:spcPts val="0"/>
              </a:spcAft>
              <a:buSzPts val="2800"/>
              <a:buFont typeface="Helvetica Neue"/>
              <a:buAutoNum type="arabicPeriod"/>
            </a:pPr>
            <a:r>
              <a:rPr lang="en-US" dirty="0"/>
              <a:t>Running a job</a:t>
            </a:r>
            <a:endParaRPr dirty="0"/>
          </a:p>
          <a:p>
            <a:pPr marL="177800" lvl="0" indent="-266700" algn="l" rtl="0">
              <a:lnSpc>
                <a:spcPct val="115000"/>
              </a:lnSpc>
              <a:spcBef>
                <a:spcPts val="800"/>
              </a:spcBef>
              <a:spcAft>
                <a:spcPts val="0"/>
              </a:spcAft>
              <a:buSzPts val="2800"/>
              <a:buFont typeface="Helvetica Neue"/>
              <a:buAutoNum type="arabicPeriod"/>
            </a:pPr>
            <a:r>
              <a:rPr lang="en-US" dirty="0"/>
              <a:t>Help!</a:t>
            </a:r>
            <a:endParaRPr sz="1800" b="1" dirty="0">
              <a:latin typeface="Arial"/>
              <a:ea typeface="Arial"/>
              <a:cs typeface="Arial"/>
              <a:sym typeface="Arial"/>
            </a:endParaRPr>
          </a:p>
        </p:txBody>
      </p:sp>
      <p:sp>
        <p:nvSpPr>
          <p:cNvPr id="892" name="Google Shape;892;p75"/>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53</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7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Help! I’m stuck, where do I go?</a:t>
            </a:r>
            <a:endParaRPr dirty="0"/>
          </a:p>
        </p:txBody>
      </p:sp>
      <p:sp>
        <p:nvSpPr>
          <p:cNvPr id="899" name="Google Shape;899;p76"/>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fontScale="92500" lnSpcReduction="20000"/>
          </a:bodyPr>
          <a:lstStyle/>
          <a:p>
            <a:pPr marL="457200" lvl="0" indent="-374650" algn="l" rtl="0">
              <a:lnSpc>
                <a:spcPct val="150001"/>
              </a:lnSpc>
              <a:spcBef>
                <a:spcPts val="300"/>
              </a:spcBef>
              <a:spcAft>
                <a:spcPts val="0"/>
              </a:spcAft>
              <a:buClr>
                <a:srgbClr val="1D1C1D"/>
              </a:buClr>
              <a:buSzPts val="2300"/>
              <a:buFont typeface="Arial"/>
              <a:buChar char="●"/>
            </a:pPr>
            <a:r>
              <a:rPr lang="en-US" sz="2300" b="1" u="sng" dirty="0">
                <a:solidFill>
                  <a:srgbClr val="1D1C1D"/>
                </a:solidFill>
              </a:rPr>
              <a:t>Documentation</a:t>
            </a:r>
            <a:r>
              <a:rPr lang="en-US" sz="2300" dirty="0">
                <a:solidFill>
                  <a:srgbClr val="1D1C1D"/>
                </a:solidFill>
              </a:rPr>
              <a:t>: </a:t>
            </a:r>
            <a:r>
              <a:rPr lang="en-US" sz="2300" u="sng" dirty="0">
                <a:solidFill>
                  <a:schemeClr val="hlink"/>
                </a:solidFill>
                <a:hlinkClick r:id="rId3"/>
              </a:rPr>
              <a:t>curc.readthedocs.io/</a:t>
            </a:r>
            <a:r>
              <a:rPr lang="en-US" sz="2300" dirty="0">
                <a:solidFill>
                  <a:srgbClr val="1D1C1D"/>
                </a:solidFill>
              </a:rPr>
              <a:t> </a:t>
            </a:r>
            <a:endParaRPr sz="2300" dirty="0">
              <a:solidFill>
                <a:srgbClr val="1D1C1D"/>
              </a:solidFill>
            </a:endParaRPr>
          </a:p>
          <a:p>
            <a:pPr marL="457200" lvl="0" indent="-374650" algn="l" rtl="0">
              <a:lnSpc>
                <a:spcPct val="150001"/>
              </a:lnSpc>
              <a:spcBef>
                <a:spcPts val="300"/>
              </a:spcBef>
              <a:spcAft>
                <a:spcPts val="0"/>
              </a:spcAft>
              <a:buClr>
                <a:srgbClr val="1D1C1D"/>
              </a:buClr>
              <a:buSzPts val="2300"/>
              <a:buFont typeface="Arial"/>
              <a:buChar char="●"/>
            </a:pPr>
            <a:r>
              <a:rPr lang="en-US" sz="2300" b="1" u="sng" dirty="0">
                <a:solidFill>
                  <a:srgbClr val="1D1C1D"/>
                </a:solidFill>
              </a:rPr>
              <a:t>Trainings with Center for Research Data and Digital Scholarship (CRDDS)</a:t>
            </a:r>
            <a:r>
              <a:rPr lang="en-US" sz="2300" dirty="0">
                <a:solidFill>
                  <a:srgbClr val="1D1C1D"/>
                </a:solidFill>
              </a:rPr>
              <a:t>: </a:t>
            </a:r>
            <a:r>
              <a:rPr lang="en-US" sz="2300" u="sng" dirty="0">
                <a:solidFill>
                  <a:schemeClr val="hlink"/>
                </a:solidFill>
                <a:hlinkClick r:id="rId4"/>
              </a:rPr>
              <a:t>https://www.colorado.edu/crdds/</a:t>
            </a:r>
            <a:r>
              <a:rPr lang="en-US" sz="2300" dirty="0">
                <a:solidFill>
                  <a:srgbClr val="1D1C1D"/>
                </a:solidFill>
              </a:rPr>
              <a:t> </a:t>
            </a:r>
          </a:p>
          <a:p>
            <a:pPr lvl="1" indent="-374650">
              <a:lnSpc>
                <a:spcPct val="150001"/>
              </a:lnSpc>
              <a:spcBef>
                <a:spcPts val="300"/>
              </a:spcBef>
              <a:buClr>
                <a:srgbClr val="1D1C1D"/>
              </a:buClr>
              <a:buSzPts val="2300"/>
              <a:buFont typeface="Arial"/>
              <a:buChar char="●"/>
            </a:pPr>
            <a:r>
              <a:rPr lang="en-US" sz="1600" b="1" u="sng" dirty="0">
                <a:solidFill>
                  <a:schemeClr val="tx1"/>
                </a:solidFill>
              </a:rPr>
              <a:t>What should I do next?: </a:t>
            </a:r>
          </a:p>
          <a:p>
            <a:pPr lvl="2" indent="-374650">
              <a:lnSpc>
                <a:spcPct val="150001"/>
              </a:lnSpc>
              <a:spcBef>
                <a:spcPts val="300"/>
              </a:spcBef>
              <a:buClr>
                <a:srgbClr val="1D1C1D"/>
              </a:buClr>
              <a:buSzPts val="2300"/>
              <a:buFont typeface="Arial"/>
              <a:buChar char="●"/>
            </a:pPr>
            <a:r>
              <a:rPr lang="en-US" sz="1200" b="1" u="sng" dirty="0">
                <a:solidFill>
                  <a:schemeClr val="tx1"/>
                </a:solidFill>
                <a:hlinkClick r:id="rId5"/>
              </a:rPr>
              <a:t>Supercomputing Spin Up: Part 1 – Working with Linux</a:t>
            </a:r>
            <a:r>
              <a:rPr lang="en-US" sz="1200" b="1" dirty="0">
                <a:solidFill>
                  <a:schemeClr val="tx1"/>
                </a:solidFill>
              </a:rPr>
              <a:t> </a:t>
            </a:r>
          </a:p>
          <a:p>
            <a:pPr lvl="2" indent="-374650">
              <a:lnSpc>
                <a:spcPct val="150001"/>
              </a:lnSpc>
              <a:spcBef>
                <a:spcPts val="300"/>
              </a:spcBef>
              <a:buClr>
                <a:srgbClr val="1D1C1D"/>
              </a:buClr>
              <a:buSzPts val="2300"/>
              <a:buFont typeface="Arial"/>
              <a:buChar char="●"/>
            </a:pPr>
            <a:r>
              <a:rPr lang="en-US" sz="1200" b="1" u="sng" dirty="0">
                <a:solidFill>
                  <a:schemeClr val="tx1"/>
                </a:solidFill>
                <a:hlinkClick r:id="rId6"/>
              </a:rPr>
              <a:t>Supercomputing Spin Up: Part 2 – Submitting Jobs</a:t>
            </a:r>
            <a:r>
              <a:rPr lang="en-US" sz="1200" b="1" dirty="0">
                <a:solidFill>
                  <a:schemeClr val="tx1"/>
                </a:solidFill>
                <a:hlinkClick r:id="rId6"/>
              </a:rPr>
              <a:t> </a:t>
            </a:r>
            <a:endParaRPr lang="en-US" sz="1200" b="1" dirty="0">
              <a:solidFill>
                <a:schemeClr val="tx1"/>
              </a:solidFill>
            </a:endParaRPr>
          </a:p>
          <a:p>
            <a:pPr indent="-374650">
              <a:lnSpc>
                <a:spcPct val="150001"/>
              </a:lnSpc>
              <a:spcBef>
                <a:spcPts val="300"/>
              </a:spcBef>
              <a:buClr>
                <a:srgbClr val="1D1C1D"/>
              </a:buClr>
              <a:buSzPts val="2300"/>
              <a:buFont typeface="Arial"/>
              <a:buChar char="●"/>
            </a:pPr>
            <a:r>
              <a:rPr lang="en-US" sz="2300" b="1" u="sng" dirty="0">
                <a:solidFill>
                  <a:srgbClr val="1D1C1D"/>
                </a:solidFill>
              </a:rPr>
              <a:t>Helpdesk</a:t>
            </a:r>
            <a:r>
              <a:rPr lang="en-US" sz="2300" dirty="0">
                <a:solidFill>
                  <a:srgbClr val="1D1C1D"/>
                </a:solidFill>
              </a:rPr>
              <a:t>: </a:t>
            </a:r>
            <a:r>
              <a:rPr lang="en-US" sz="2300" u="sng" dirty="0">
                <a:solidFill>
                  <a:schemeClr val="hlink"/>
                </a:solidFill>
                <a:hlinkClick r:id="rId7"/>
              </a:rPr>
              <a:t>rc-help@colorado.edu</a:t>
            </a:r>
            <a:endParaRPr lang="en-US" sz="2300" u="sng" dirty="0">
              <a:solidFill>
                <a:schemeClr val="hlink"/>
              </a:solidFill>
            </a:endParaRPr>
          </a:p>
          <a:p>
            <a:pPr indent="-374650">
              <a:lnSpc>
                <a:spcPct val="150001"/>
              </a:lnSpc>
              <a:spcBef>
                <a:spcPts val="300"/>
              </a:spcBef>
              <a:buClr>
                <a:srgbClr val="1D1C1D"/>
              </a:buClr>
              <a:buSzPts val="2300"/>
              <a:buFont typeface="Arial"/>
              <a:buChar char="●"/>
            </a:pPr>
            <a:r>
              <a:rPr lang="en-US" sz="2300" b="1" dirty="0">
                <a:solidFill>
                  <a:schemeClr val="tx1"/>
                </a:solidFill>
              </a:rPr>
              <a:t>Consultations: </a:t>
            </a:r>
          </a:p>
          <a:p>
            <a:pPr lvl="1" indent="-374650">
              <a:lnSpc>
                <a:spcPct val="150001"/>
              </a:lnSpc>
              <a:spcBef>
                <a:spcPts val="300"/>
              </a:spcBef>
              <a:buClr>
                <a:srgbClr val="1D1C1D"/>
              </a:buClr>
              <a:buSzPts val="2300"/>
              <a:buFont typeface="Arial"/>
              <a:buChar char="●"/>
            </a:pPr>
            <a:r>
              <a:rPr lang="en-US" sz="1900" b="1" dirty="0">
                <a:solidFill>
                  <a:schemeClr val="tx1"/>
                </a:solidFill>
              </a:rPr>
              <a:t>Drop-in: Tuesday (12-1p) and Thursday (1-2p) during Fall/Spring semesters</a:t>
            </a:r>
          </a:p>
          <a:p>
            <a:pPr lvl="1" indent="-374650">
              <a:lnSpc>
                <a:spcPct val="150001"/>
              </a:lnSpc>
              <a:spcBef>
                <a:spcPts val="300"/>
              </a:spcBef>
              <a:buClr>
                <a:srgbClr val="1D1C1D"/>
              </a:buClr>
              <a:buSzPts val="2300"/>
              <a:buFont typeface="Arial"/>
              <a:buChar char="●"/>
            </a:pPr>
            <a:r>
              <a:rPr lang="en-US" sz="1900" b="1" dirty="0"/>
              <a:t>Or schedule a 1:1 consultation by emailing the Helpdesk. </a:t>
            </a:r>
            <a:endParaRPr sz="1900" b="1" dirty="0"/>
          </a:p>
        </p:txBody>
      </p:sp>
      <p:sp>
        <p:nvSpPr>
          <p:cNvPr id="900" name="Google Shape;900;p76"/>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54</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24DF4-358F-9BFB-C2ED-54D7C8114A92}"/>
              </a:ext>
            </a:extLst>
          </p:cNvPr>
          <p:cNvSpPr>
            <a:spLocks noGrp="1"/>
          </p:cNvSpPr>
          <p:nvPr>
            <p:ph type="title"/>
          </p:nvPr>
        </p:nvSpPr>
        <p:spPr/>
        <p:txBody>
          <a:bodyPr/>
          <a:lstStyle/>
          <a:p>
            <a:r>
              <a:rPr lang="en-US" dirty="0"/>
              <a:t>Helpdesk Tickets</a:t>
            </a:r>
          </a:p>
        </p:txBody>
      </p:sp>
      <p:sp>
        <p:nvSpPr>
          <p:cNvPr id="3" name="Text Placeholder 2">
            <a:extLst>
              <a:ext uri="{FF2B5EF4-FFF2-40B4-BE49-F238E27FC236}">
                <a16:creationId xmlns:a16="http://schemas.microsoft.com/office/drawing/2014/main" id="{D9D887D3-96A4-CBC1-2CD4-100487DDB3E4}"/>
              </a:ext>
            </a:extLst>
          </p:cNvPr>
          <p:cNvSpPr>
            <a:spLocks noGrp="1"/>
          </p:cNvSpPr>
          <p:nvPr>
            <p:ph type="body" idx="1"/>
          </p:nvPr>
        </p:nvSpPr>
        <p:spPr>
          <a:xfrm>
            <a:off x="838200" y="1825625"/>
            <a:ext cx="5120640" cy="4163129"/>
          </a:xfrm>
          <a:solidFill>
            <a:schemeClr val="bg1">
              <a:lumMod val="85000"/>
            </a:schemeClr>
          </a:solidFill>
          <a:ln>
            <a:solidFill>
              <a:schemeClr val="tx1">
                <a:lumMod val="50000"/>
                <a:lumOff val="50000"/>
              </a:schemeClr>
            </a:solidFill>
          </a:ln>
        </p:spPr>
        <p:txBody>
          <a:bodyPr/>
          <a:lstStyle/>
          <a:p>
            <a:pPr marL="114300" indent="0">
              <a:buNone/>
            </a:pPr>
            <a:r>
              <a:rPr lang="en-US" dirty="0"/>
              <a:t>To: </a:t>
            </a:r>
            <a:r>
              <a:rPr lang="en-US" dirty="0">
                <a:hlinkClick r:id="rId2"/>
              </a:rPr>
              <a:t>rc-help@colorado.edu</a:t>
            </a:r>
            <a:r>
              <a:rPr lang="en-US" dirty="0"/>
              <a:t> </a:t>
            </a:r>
          </a:p>
          <a:p>
            <a:pPr marL="114300" indent="0">
              <a:buNone/>
            </a:pPr>
            <a:r>
              <a:rPr lang="en-US" dirty="0"/>
              <a:t>Dear Research Computing,</a:t>
            </a:r>
          </a:p>
          <a:p>
            <a:pPr marL="114300" indent="0">
              <a:buNone/>
            </a:pPr>
            <a:endParaRPr lang="en-US" dirty="0"/>
          </a:p>
          <a:p>
            <a:pPr marL="114300" indent="0">
              <a:buNone/>
            </a:pPr>
            <a:r>
              <a:rPr lang="en-US" dirty="0"/>
              <a:t>Help! My code won’t run! Help!</a:t>
            </a:r>
          </a:p>
          <a:p>
            <a:pPr marL="114300" indent="0">
              <a:buNone/>
            </a:pPr>
            <a:endParaRPr lang="en-US" dirty="0"/>
          </a:p>
          <a:p>
            <a:pPr marL="114300" indent="0">
              <a:buNone/>
            </a:pPr>
            <a:r>
              <a:rPr lang="en-US" dirty="0"/>
              <a:t>Help please,</a:t>
            </a:r>
            <a:br>
              <a:rPr lang="en-US" dirty="0"/>
            </a:br>
            <a:r>
              <a:rPr lang="en-US" dirty="0"/>
              <a:t>Trevor</a:t>
            </a:r>
          </a:p>
        </p:txBody>
      </p:sp>
      <p:sp>
        <p:nvSpPr>
          <p:cNvPr id="4" name="Slide Number Placeholder 3">
            <a:extLst>
              <a:ext uri="{FF2B5EF4-FFF2-40B4-BE49-F238E27FC236}">
                <a16:creationId xmlns:a16="http://schemas.microsoft.com/office/drawing/2014/main" id="{841C1259-B1D8-7F86-6EBE-1508951C6DFB}"/>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US" smtClean="0"/>
              <a:t>55</a:t>
            </a:fld>
            <a:endParaRPr lang="en-US"/>
          </a:p>
        </p:txBody>
      </p:sp>
      <p:sp>
        <p:nvSpPr>
          <p:cNvPr id="5" name="Text Placeholder 2">
            <a:extLst>
              <a:ext uri="{FF2B5EF4-FFF2-40B4-BE49-F238E27FC236}">
                <a16:creationId xmlns:a16="http://schemas.microsoft.com/office/drawing/2014/main" id="{27897F7B-DA52-0D68-2336-2E695486964B}"/>
              </a:ext>
            </a:extLst>
          </p:cNvPr>
          <p:cNvSpPr txBox="1">
            <a:spLocks/>
          </p:cNvSpPr>
          <p:nvPr/>
        </p:nvSpPr>
        <p:spPr>
          <a:xfrm>
            <a:off x="6233160" y="1825625"/>
            <a:ext cx="5120640" cy="4163129"/>
          </a:xfrm>
          <a:prstGeom prst="rect">
            <a:avLst/>
          </a:prstGeom>
          <a:solidFill>
            <a:schemeClr val="bg1">
              <a:lumMod val="85000"/>
            </a:schemeClr>
          </a:solidFill>
          <a:ln>
            <a:solidFill>
              <a:schemeClr val="tx1">
                <a:lumMod val="50000"/>
                <a:lumOff val="50000"/>
              </a:schemeClr>
            </a:solidFill>
          </a:ln>
        </p:spPr>
        <p:txBody>
          <a:bodyPr spcFirstLastPara="1" wrap="square" lIns="91425" tIns="45700" rIns="91425" bIns="45700" anchor="t" anchorCtr="0">
            <a:normAutofit fontScale="62500" lnSpcReduction="20000"/>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Helvetica Neue"/>
              <a:buChar char="•"/>
              <a:defRPr sz="2800" b="0" i="0" u="none" strike="noStrike" cap="none">
                <a:solidFill>
                  <a:schemeClr val="dk1"/>
                </a:solidFill>
                <a:latin typeface="Helvetica Neue"/>
                <a:ea typeface="Helvetica Neue"/>
                <a:cs typeface="Helvetica Neue"/>
                <a:sym typeface="Helvetica Neue"/>
              </a:defRPr>
            </a:lvl1pPr>
            <a:lvl2pPr marL="914400" marR="0" lvl="1" indent="-342900" algn="l" rtl="0">
              <a:lnSpc>
                <a:spcPct val="90000"/>
              </a:lnSpc>
              <a:spcBef>
                <a:spcPts val="500"/>
              </a:spcBef>
              <a:spcAft>
                <a:spcPts val="0"/>
              </a:spcAft>
              <a:buClr>
                <a:schemeClr val="dk1"/>
              </a:buClr>
              <a:buSzPts val="1800"/>
              <a:buFont typeface="Helvetica Neue"/>
              <a:buChar char="•"/>
              <a:defRPr sz="2400" b="0" i="0" u="none" strike="noStrike" cap="none">
                <a:solidFill>
                  <a:schemeClr val="dk1"/>
                </a:solidFill>
                <a:latin typeface="Helvetica Neue"/>
                <a:ea typeface="Helvetica Neue"/>
                <a:cs typeface="Helvetica Neue"/>
                <a:sym typeface="Helvetica Neue"/>
              </a:defRPr>
            </a:lvl2pPr>
            <a:lvl3pPr marL="1371600" marR="0" lvl="2" indent="-342900" algn="l" rtl="0">
              <a:lnSpc>
                <a:spcPct val="90000"/>
              </a:lnSpc>
              <a:spcBef>
                <a:spcPts val="500"/>
              </a:spcBef>
              <a:spcAft>
                <a:spcPts val="0"/>
              </a:spcAft>
              <a:buClr>
                <a:schemeClr val="dk1"/>
              </a:buClr>
              <a:buSzPts val="1800"/>
              <a:buFont typeface="Helvetica Neue"/>
              <a:buChar char="•"/>
              <a:defRPr sz="2000" b="0" i="0" u="none" strike="noStrike" cap="none">
                <a:solidFill>
                  <a:schemeClr val="dk1"/>
                </a:solidFill>
                <a:latin typeface="Helvetica Neue"/>
                <a:ea typeface="Helvetica Neue"/>
                <a:cs typeface="Helvetica Neue"/>
                <a:sym typeface="Helvetica Neue"/>
              </a:defRPr>
            </a:lvl3pPr>
            <a:lvl4pPr marL="1828800" marR="0" lvl="3" indent="-342900" algn="l" rtl="0">
              <a:lnSpc>
                <a:spcPct val="90000"/>
              </a:lnSpc>
              <a:spcBef>
                <a:spcPts val="500"/>
              </a:spcBef>
              <a:spcAft>
                <a:spcPts val="0"/>
              </a:spcAft>
              <a:buClr>
                <a:schemeClr val="dk1"/>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4pPr>
            <a:lvl5pPr marL="2286000" marR="0" lvl="4" indent="-342900" algn="l" rtl="0">
              <a:lnSpc>
                <a:spcPct val="90000"/>
              </a:lnSpc>
              <a:spcBef>
                <a:spcPts val="500"/>
              </a:spcBef>
              <a:spcAft>
                <a:spcPts val="0"/>
              </a:spcAft>
              <a:buClr>
                <a:schemeClr val="dk1"/>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5pPr>
            <a:lvl6pPr marL="2743200" marR="0" lvl="5" indent="-342900" algn="l" rtl="0">
              <a:lnSpc>
                <a:spcPct val="90000"/>
              </a:lnSpc>
              <a:spcBef>
                <a:spcPts val="500"/>
              </a:spcBef>
              <a:spcAft>
                <a:spcPts val="0"/>
              </a:spcAft>
              <a:buClr>
                <a:schemeClr val="dk1"/>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6pPr>
            <a:lvl7pPr marL="3200400" marR="0" lvl="6" indent="-342900" algn="l" rtl="0">
              <a:lnSpc>
                <a:spcPct val="90000"/>
              </a:lnSpc>
              <a:spcBef>
                <a:spcPts val="500"/>
              </a:spcBef>
              <a:spcAft>
                <a:spcPts val="0"/>
              </a:spcAft>
              <a:buClr>
                <a:schemeClr val="dk1"/>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7pPr>
            <a:lvl8pPr marL="3657600" marR="0" lvl="7" indent="-342900" algn="l" rtl="0">
              <a:lnSpc>
                <a:spcPct val="90000"/>
              </a:lnSpc>
              <a:spcBef>
                <a:spcPts val="500"/>
              </a:spcBef>
              <a:spcAft>
                <a:spcPts val="0"/>
              </a:spcAft>
              <a:buClr>
                <a:schemeClr val="dk1"/>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8pPr>
            <a:lvl9pPr marL="4114800" marR="0" lvl="8" indent="-342900" algn="l" rtl="0">
              <a:lnSpc>
                <a:spcPct val="90000"/>
              </a:lnSpc>
              <a:spcBef>
                <a:spcPts val="500"/>
              </a:spcBef>
              <a:spcAft>
                <a:spcPts val="0"/>
              </a:spcAft>
              <a:buClr>
                <a:schemeClr val="dk1"/>
              </a:buClr>
              <a:buSzPts val="1800"/>
              <a:buFont typeface="Helvetica Neue"/>
              <a:buChar char="•"/>
              <a:defRPr sz="1800" b="0" i="0" u="none" strike="noStrike" cap="none">
                <a:solidFill>
                  <a:schemeClr val="dk1"/>
                </a:solidFill>
                <a:latin typeface="Helvetica Neue"/>
                <a:ea typeface="Helvetica Neue"/>
                <a:cs typeface="Helvetica Neue"/>
                <a:sym typeface="Helvetica Neue"/>
              </a:defRPr>
            </a:lvl9pPr>
          </a:lstStyle>
          <a:p>
            <a:pPr marL="114300" indent="0">
              <a:buNone/>
            </a:pPr>
            <a:r>
              <a:rPr lang="en-US" dirty="0"/>
              <a:t>To: </a:t>
            </a:r>
            <a:r>
              <a:rPr lang="en-US" dirty="0">
                <a:hlinkClick r:id="rId2"/>
              </a:rPr>
              <a:t>rc-help@colorado.edu</a:t>
            </a:r>
            <a:r>
              <a:rPr lang="en-US" dirty="0"/>
              <a:t> </a:t>
            </a:r>
          </a:p>
          <a:p>
            <a:pPr marL="114300" indent="0">
              <a:buNone/>
            </a:pPr>
            <a:r>
              <a:rPr lang="en-US" dirty="0"/>
              <a:t>Dear Research Computing,</a:t>
            </a:r>
          </a:p>
          <a:p>
            <a:pPr marL="114300" indent="0">
              <a:buNone/>
            </a:pPr>
            <a:endParaRPr lang="en-US" dirty="0"/>
          </a:p>
          <a:p>
            <a:pPr marL="114300" indent="0">
              <a:buNone/>
            </a:pPr>
            <a:r>
              <a:rPr lang="en-US" dirty="0"/>
              <a:t>I am running into issues running my Python script. I am using a </a:t>
            </a:r>
            <a:r>
              <a:rPr lang="en-US" dirty="0" err="1"/>
              <a:t>conda</a:t>
            </a:r>
            <a:r>
              <a:rPr lang="en-US" dirty="0"/>
              <a:t> environment called </a:t>
            </a:r>
            <a:r>
              <a:rPr lang="en-US" dirty="0" err="1"/>
              <a:t>my_python_env</a:t>
            </a:r>
            <a:r>
              <a:rPr lang="en-US" dirty="0"/>
              <a:t> with the </a:t>
            </a:r>
            <a:r>
              <a:rPr lang="en-US" dirty="0" err="1"/>
              <a:t>pytorch</a:t>
            </a:r>
            <a:r>
              <a:rPr lang="en-US" dirty="0"/>
              <a:t> software, and I am receiving the following error. I am not sure how to troubleshoot. My job ID is 620350. Let me know what I can try!</a:t>
            </a:r>
          </a:p>
          <a:p>
            <a:pPr marL="114300" indent="0">
              <a:buNone/>
            </a:pPr>
            <a:endParaRPr lang="en-US" dirty="0"/>
          </a:p>
          <a:p>
            <a:pPr marL="114300" indent="0">
              <a:buNone/>
            </a:pPr>
            <a:r>
              <a:rPr lang="en-US" b="0" i="0" dirty="0" err="1">
                <a:solidFill>
                  <a:srgbClr val="E74C3C"/>
                </a:solidFill>
                <a:effectLst/>
                <a:latin typeface="SFMono-Regular"/>
              </a:rPr>
              <a:t>sbatch</a:t>
            </a:r>
            <a:r>
              <a:rPr lang="en-US" b="0" i="0" dirty="0">
                <a:solidFill>
                  <a:srgbClr val="E74C3C"/>
                </a:solidFill>
                <a:effectLst/>
                <a:latin typeface="SFMono-Regular"/>
              </a:rPr>
              <a:t>: error: Batch job submission failed: Invalid partition name specified.</a:t>
            </a:r>
            <a:endParaRPr lang="en-US" dirty="0"/>
          </a:p>
          <a:p>
            <a:pPr marL="114300" indent="0">
              <a:buNone/>
            </a:pPr>
            <a:endParaRPr lang="en-US" dirty="0"/>
          </a:p>
          <a:p>
            <a:pPr marL="114300" indent="0">
              <a:buNone/>
            </a:pPr>
            <a:r>
              <a:rPr lang="en-US" dirty="0"/>
              <a:t>Thanks,</a:t>
            </a:r>
            <a:br>
              <a:rPr lang="en-US" dirty="0"/>
            </a:br>
            <a:r>
              <a:rPr lang="en-US" dirty="0"/>
              <a:t>Trevor</a:t>
            </a:r>
          </a:p>
        </p:txBody>
      </p:sp>
    </p:spTree>
    <p:extLst>
      <p:ext uri="{BB962C8B-B14F-4D97-AF65-F5344CB8AC3E}">
        <p14:creationId xmlns:p14="http://schemas.microsoft.com/office/powerpoint/2010/main" val="62399800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7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Questions?</a:t>
            </a:r>
            <a:endParaRPr dirty="0"/>
          </a:p>
        </p:txBody>
      </p:sp>
      <p:sp>
        <p:nvSpPr>
          <p:cNvPr id="907" name="Google Shape;907;p77"/>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56</a:t>
            </a:fld>
            <a:endParaRPr/>
          </a:p>
        </p:txBody>
      </p:sp>
      <p:sp>
        <p:nvSpPr>
          <p:cNvPr id="2" name="TextBox 1">
            <a:extLst>
              <a:ext uri="{FF2B5EF4-FFF2-40B4-BE49-F238E27FC236}">
                <a16:creationId xmlns:a16="http://schemas.microsoft.com/office/drawing/2014/main" id="{4CDED913-7568-7C3D-9DE3-C32D95425829}"/>
              </a:ext>
            </a:extLst>
          </p:cNvPr>
          <p:cNvSpPr txBox="1"/>
          <p:nvPr/>
        </p:nvSpPr>
        <p:spPr>
          <a:xfrm>
            <a:off x="647700" y="5745480"/>
            <a:ext cx="10896600" cy="307777"/>
          </a:xfrm>
          <a:prstGeom prst="rect">
            <a:avLst/>
          </a:prstGeom>
          <a:noFill/>
        </p:spPr>
        <p:txBody>
          <a:bodyPr wrap="square" rtlCol="0">
            <a:spAutoFit/>
          </a:bodyPr>
          <a:lstStyle/>
          <a:p>
            <a:r>
              <a:rPr lang="en-US" dirty="0"/>
              <a:t>CURC User Policies: </a:t>
            </a:r>
            <a:r>
              <a:rPr lang="en-US" dirty="0">
                <a:hlinkClick r:id="rId3"/>
              </a:rPr>
              <a:t>https://curc.readthedocs.io/en/latest/additional-resources/policies.html?highlight=policies#curc-user-policies</a:t>
            </a:r>
            <a:r>
              <a:rPr lang="en-US" dirty="0"/>
              <a:t> </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7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Survey and feedback</a:t>
            </a:r>
            <a:endParaRPr/>
          </a:p>
        </p:txBody>
      </p:sp>
      <p:sp>
        <p:nvSpPr>
          <p:cNvPr id="914" name="Google Shape;914;p78"/>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177800" lvl="0" indent="0" algn="l" rtl="0">
              <a:lnSpc>
                <a:spcPct val="200000"/>
              </a:lnSpc>
              <a:spcBef>
                <a:spcPts val="800"/>
              </a:spcBef>
              <a:spcAft>
                <a:spcPts val="0"/>
              </a:spcAft>
              <a:buClr>
                <a:schemeClr val="dk1"/>
              </a:buClr>
              <a:buSzPts val="1100"/>
              <a:buFont typeface="Arial"/>
              <a:buNone/>
            </a:pPr>
            <a:endParaRPr sz="2600" dirty="0"/>
          </a:p>
          <a:p>
            <a:pPr marL="0" lvl="0" indent="0" algn="l" rtl="0">
              <a:lnSpc>
                <a:spcPct val="200000"/>
              </a:lnSpc>
              <a:spcBef>
                <a:spcPts val="800"/>
              </a:spcBef>
              <a:spcAft>
                <a:spcPts val="0"/>
              </a:spcAft>
              <a:buClr>
                <a:schemeClr val="dk1"/>
              </a:buClr>
              <a:buSzPts val="1100"/>
              <a:buFont typeface="Arial"/>
              <a:buNone/>
            </a:pPr>
            <a:r>
              <a:rPr lang="en-US" sz="3000" u="sng" dirty="0">
                <a:solidFill>
                  <a:schemeClr val="hlink"/>
                </a:solidFill>
                <a:hlinkClick r:id="rId3"/>
              </a:rPr>
              <a:t>http://tinyurl.com/curc-survey18</a:t>
            </a:r>
            <a:endParaRPr sz="3000" dirty="0"/>
          </a:p>
          <a:p>
            <a:pPr marL="0" lvl="0" indent="0" algn="l" rtl="0">
              <a:spcBef>
                <a:spcPts val="1000"/>
              </a:spcBef>
              <a:spcAft>
                <a:spcPts val="0"/>
              </a:spcAft>
              <a:buNone/>
            </a:pPr>
            <a:endParaRPr sz="3300" dirty="0"/>
          </a:p>
        </p:txBody>
      </p:sp>
      <p:sp>
        <p:nvSpPr>
          <p:cNvPr id="915" name="Google Shape;915;p78"/>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57</a:t>
            </a:fld>
            <a:endParaRPr/>
          </a:p>
        </p:txBody>
      </p:sp>
      <p:pic>
        <p:nvPicPr>
          <p:cNvPr id="3" name="Picture 2" descr="A qr code on a white background&#10;&#10;Description automatically generated">
            <a:extLst>
              <a:ext uri="{FF2B5EF4-FFF2-40B4-BE49-F238E27FC236}">
                <a16:creationId xmlns:a16="http://schemas.microsoft.com/office/drawing/2014/main" id="{983AAC64-E355-5BED-7878-3C7333DDD12F}"/>
              </a:ext>
            </a:extLst>
          </p:cNvPr>
          <p:cNvPicPr>
            <a:picLocks noChangeAspect="1"/>
          </p:cNvPicPr>
          <p:nvPr/>
        </p:nvPicPr>
        <p:blipFill>
          <a:blip r:embed="rId4"/>
          <a:stretch>
            <a:fillRect/>
          </a:stretch>
        </p:blipFill>
        <p:spPr>
          <a:xfrm>
            <a:off x="7189733" y="1355834"/>
            <a:ext cx="3943350" cy="39433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Things to take note of:</a:t>
            </a:r>
            <a:endParaRPr/>
          </a:p>
        </p:txBody>
      </p:sp>
      <p:sp>
        <p:nvSpPr>
          <p:cNvPr id="133" name="Google Shape;133;p19"/>
          <p:cNvSpPr txBox="1">
            <a:spLocks noGrp="1"/>
          </p:cNvSpPr>
          <p:nvPr>
            <p:ph type="body" idx="1"/>
          </p:nvPr>
        </p:nvSpPr>
        <p:spPr>
          <a:xfrm>
            <a:off x="838200" y="1825625"/>
            <a:ext cx="5257800" cy="4163100"/>
          </a:xfrm>
          <a:prstGeom prst="rect">
            <a:avLst/>
          </a:prstGeom>
        </p:spPr>
        <p:txBody>
          <a:bodyPr spcFirstLastPara="1" wrap="square" lIns="91425" tIns="45700" rIns="91425" bIns="45700" anchor="t" anchorCtr="0">
            <a:normAutofit/>
          </a:bodyPr>
          <a:lstStyle/>
          <a:p>
            <a:pPr marL="0" lvl="0" indent="0" algn="l" rtl="0">
              <a:lnSpc>
                <a:spcPct val="150000"/>
              </a:lnSpc>
              <a:spcBef>
                <a:spcPts val="800"/>
              </a:spcBef>
              <a:spcAft>
                <a:spcPts val="0"/>
              </a:spcAft>
              <a:buClr>
                <a:schemeClr val="dk1"/>
              </a:buClr>
              <a:buSzPts val="1100"/>
              <a:buFont typeface="Arial"/>
              <a:buNone/>
            </a:pPr>
            <a:endParaRPr sz="2400" b="1"/>
          </a:p>
          <a:p>
            <a:pPr marL="457200" lvl="0" indent="-381000" algn="l" rtl="0">
              <a:lnSpc>
                <a:spcPct val="115000"/>
              </a:lnSpc>
              <a:spcBef>
                <a:spcPts val="500"/>
              </a:spcBef>
              <a:spcAft>
                <a:spcPts val="0"/>
              </a:spcAft>
              <a:buSzPts val="2400"/>
              <a:buFont typeface="Helvetica Neue"/>
              <a:buChar char="•"/>
            </a:pPr>
            <a:r>
              <a:rPr lang="en-US" sz="2400"/>
              <a:t>Confusing, ambiguous, highly nuanced concepts</a:t>
            </a:r>
            <a:endParaRPr sz="2400"/>
          </a:p>
          <a:p>
            <a:pPr marL="457200" lvl="0" indent="0" algn="l" rtl="0">
              <a:lnSpc>
                <a:spcPct val="115000"/>
              </a:lnSpc>
              <a:spcBef>
                <a:spcPts val="500"/>
              </a:spcBef>
              <a:spcAft>
                <a:spcPts val="0"/>
              </a:spcAft>
              <a:buClr>
                <a:schemeClr val="dk1"/>
              </a:buClr>
              <a:buSzPts val="1100"/>
              <a:buFont typeface="Arial"/>
              <a:buNone/>
            </a:pPr>
            <a:endParaRPr sz="2400"/>
          </a:p>
          <a:p>
            <a:pPr marL="457200" lvl="0" indent="-381000" algn="l" rtl="0">
              <a:lnSpc>
                <a:spcPct val="115000"/>
              </a:lnSpc>
              <a:spcBef>
                <a:spcPts val="500"/>
              </a:spcBef>
              <a:spcAft>
                <a:spcPts val="0"/>
              </a:spcAft>
              <a:buSzPts val="2400"/>
              <a:buFont typeface="Helvetica Neue"/>
              <a:buChar char="•"/>
            </a:pPr>
            <a:r>
              <a:rPr lang="en-US" sz="2400"/>
              <a:t>Our goal is to help you avoid common mistakes, pitfalls, and frustrations</a:t>
            </a:r>
            <a:endParaRPr sz="2400"/>
          </a:p>
          <a:p>
            <a:pPr marL="0" lvl="0" indent="0" algn="l" rtl="0">
              <a:spcBef>
                <a:spcPts val="1000"/>
              </a:spcBef>
              <a:spcAft>
                <a:spcPts val="0"/>
              </a:spcAft>
              <a:buNone/>
            </a:pPr>
            <a:endParaRPr sz="2400"/>
          </a:p>
        </p:txBody>
      </p:sp>
      <p:sp>
        <p:nvSpPr>
          <p:cNvPr id="134" name="Google Shape;134;p19"/>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6</a:t>
            </a:fld>
            <a:endParaRPr/>
          </a:p>
        </p:txBody>
      </p:sp>
      <p:pic>
        <p:nvPicPr>
          <p:cNvPr id="135" name="Google Shape;135;p19"/>
          <p:cNvPicPr preferRelativeResize="0"/>
          <p:nvPr/>
        </p:nvPicPr>
        <p:blipFill>
          <a:blip r:embed="rId3">
            <a:alphaModFix/>
          </a:blip>
          <a:stretch>
            <a:fillRect/>
          </a:stretch>
        </p:blipFill>
        <p:spPr>
          <a:xfrm>
            <a:off x="6822250" y="1690825"/>
            <a:ext cx="2189200" cy="2736476"/>
          </a:xfrm>
          <a:prstGeom prst="rect">
            <a:avLst/>
          </a:prstGeom>
          <a:noFill/>
          <a:ln>
            <a:noFill/>
          </a:ln>
        </p:spPr>
      </p:pic>
      <p:sp>
        <p:nvSpPr>
          <p:cNvPr id="136" name="Google Shape;136;p19"/>
          <p:cNvSpPr txBox="1"/>
          <p:nvPr/>
        </p:nvSpPr>
        <p:spPr>
          <a:xfrm>
            <a:off x="7062550" y="3969500"/>
            <a:ext cx="2456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a:latin typeface="Helvetica Neue"/>
                <a:ea typeface="Helvetica Neue"/>
                <a:cs typeface="Helvetica Neue"/>
                <a:sym typeface="Helvetica Neue"/>
              </a:rPr>
              <a:t>Ask Questions!</a:t>
            </a:r>
            <a:endParaRPr sz="2400" b="1">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CURC Resources Include:</a:t>
            </a:r>
            <a:endParaRPr dirty="0"/>
          </a:p>
        </p:txBody>
      </p:sp>
      <p:sp>
        <p:nvSpPr>
          <p:cNvPr id="162" name="Google Shape;162;p22"/>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Font typeface="Helvetica Neue Light"/>
              <a:buChar char="•"/>
            </a:pPr>
            <a:r>
              <a:rPr lang="en-US" dirty="0">
                <a:latin typeface="Helvetica Neue Light"/>
                <a:ea typeface="Helvetica Neue Light"/>
                <a:cs typeface="Helvetica Neue Light"/>
                <a:sym typeface="Helvetica Neue Light"/>
              </a:rPr>
              <a:t>High Performance Computing (HPC)</a:t>
            </a:r>
            <a:endParaRPr dirty="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dirty="0">
                <a:latin typeface="Helvetica Neue Light"/>
                <a:ea typeface="Helvetica Neue Light"/>
                <a:cs typeface="Helvetica Neue Light"/>
                <a:sym typeface="Helvetica Neue Light"/>
              </a:rPr>
              <a:t>Storage of Research Data</a:t>
            </a:r>
            <a:endParaRPr dirty="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dirty="0">
                <a:latin typeface="Helvetica Neue Light"/>
                <a:ea typeface="Helvetica Neue Light"/>
                <a:cs typeface="Helvetica Neue Light"/>
                <a:sym typeface="Helvetica Neue Light"/>
              </a:rPr>
              <a:t>High-Speed Data Transfer</a:t>
            </a:r>
            <a:endParaRPr dirty="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dirty="0">
                <a:latin typeface="Helvetica Neue Light"/>
                <a:ea typeface="Helvetica Neue Light"/>
                <a:cs typeface="Helvetica Neue Light"/>
                <a:sym typeface="Helvetica Neue Light"/>
              </a:rPr>
              <a:t>Data Sharing</a:t>
            </a:r>
            <a:endParaRPr dirty="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dirty="0">
                <a:latin typeface="Helvetica Neue Light"/>
                <a:ea typeface="Helvetica Neue Light"/>
                <a:cs typeface="Helvetica Neue Light"/>
                <a:sym typeface="Helvetica Neue Light"/>
              </a:rPr>
              <a:t>Cloud Computing</a:t>
            </a:r>
            <a:endParaRPr dirty="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dirty="0">
                <a:latin typeface="Helvetica Neue Light"/>
                <a:ea typeface="Helvetica Neue Light"/>
                <a:cs typeface="Helvetica Neue Light"/>
                <a:sym typeface="Helvetica Neue Light"/>
              </a:rPr>
              <a:t>Training and Education</a:t>
            </a:r>
          </a:p>
          <a:p>
            <a:pPr marL="457200" lvl="0" indent="-342900" algn="l" rtl="0">
              <a:spcBef>
                <a:spcPts val="0"/>
              </a:spcBef>
              <a:spcAft>
                <a:spcPts val="0"/>
              </a:spcAft>
              <a:buSzPts val="1800"/>
              <a:buFont typeface="Helvetica Neue Light"/>
              <a:buChar char="•"/>
            </a:pPr>
            <a:r>
              <a:rPr lang="en-US" dirty="0">
                <a:latin typeface="Helvetica Neue Light"/>
                <a:ea typeface="Helvetica Neue Light"/>
                <a:cs typeface="Helvetica Neue Light"/>
                <a:sym typeface="Helvetica Neue Light"/>
              </a:rPr>
              <a:t>Secure Research</a:t>
            </a:r>
            <a:endParaRPr dirty="0">
              <a:latin typeface="Helvetica Neue Light"/>
              <a:ea typeface="Helvetica Neue Light"/>
              <a:cs typeface="Helvetica Neue Light"/>
              <a:sym typeface="Helvetica Neue Light"/>
            </a:endParaRPr>
          </a:p>
        </p:txBody>
      </p:sp>
      <p:sp>
        <p:nvSpPr>
          <p:cNvPr id="163" name="Google Shape;163;p22"/>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7</a:t>
            </a:fld>
            <a:endParaRPr/>
          </a:p>
        </p:txBody>
      </p:sp>
      <p:grpSp>
        <p:nvGrpSpPr>
          <p:cNvPr id="164" name="Google Shape;164;p22"/>
          <p:cNvGrpSpPr/>
          <p:nvPr/>
        </p:nvGrpSpPr>
        <p:grpSpPr>
          <a:xfrm>
            <a:off x="3345362" y="2054463"/>
            <a:ext cx="8155124" cy="4476888"/>
            <a:chOff x="1738400" y="1201025"/>
            <a:chExt cx="6658875" cy="3637676"/>
          </a:xfrm>
        </p:grpSpPr>
        <p:sp>
          <p:nvSpPr>
            <p:cNvPr id="165" name="Google Shape;165;p22"/>
            <p:cNvSpPr/>
            <p:nvPr/>
          </p:nvSpPr>
          <p:spPr>
            <a:xfrm>
              <a:off x="3896675" y="1201025"/>
              <a:ext cx="4500600" cy="3207000"/>
            </a:xfrm>
            <a:prstGeom prst="wedgeEllipseCallout">
              <a:avLst>
                <a:gd name="adj1" fmla="val -63095"/>
                <a:gd name="adj2" fmla="val 22408"/>
              </a:avLst>
            </a:prstGeom>
            <a:solidFill>
              <a:srgbClr val="FFFFFF"/>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6" name="Google Shape;166;p22"/>
            <p:cNvPicPr preferRelativeResize="0"/>
            <p:nvPr/>
          </p:nvPicPr>
          <p:blipFill>
            <a:blip r:embed="rId3">
              <a:alphaModFix/>
            </a:blip>
            <a:stretch>
              <a:fillRect/>
            </a:stretch>
          </p:blipFill>
          <p:spPr>
            <a:xfrm>
              <a:off x="1738400" y="2972725"/>
              <a:ext cx="1865976" cy="1865976"/>
            </a:xfrm>
            <a:prstGeom prst="rect">
              <a:avLst/>
            </a:prstGeom>
            <a:noFill/>
            <a:ln>
              <a:noFill/>
            </a:ln>
          </p:spPr>
        </p:pic>
      </p:grpSp>
      <p:grpSp>
        <p:nvGrpSpPr>
          <p:cNvPr id="167" name="Google Shape;167;p22"/>
          <p:cNvGrpSpPr/>
          <p:nvPr/>
        </p:nvGrpSpPr>
        <p:grpSpPr>
          <a:xfrm>
            <a:off x="9845325" y="3549723"/>
            <a:ext cx="928300" cy="783400"/>
            <a:chOff x="7314075" y="2248573"/>
            <a:chExt cx="928300" cy="783400"/>
          </a:xfrm>
        </p:grpSpPr>
        <p:sp>
          <p:nvSpPr>
            <p:cNvPr id="168" name="Google Shape;168;p22"/>
            <p:cNvSpPr/>
            <p:nvPr/>
          </p:nvSpPr>
          <p:spPr>
            <a:xfrm rot="-5400000">
              <a:off x="7352009" y="2210639"/>
              <a:ext cx="454895" cy="530762"/>
            </a:xfrm>
            <a:prstGeom prst="flowChartMagneticDrum">
              <a:avLst/>
            </a:prstGeom>
            <a:solidFill>
              <a:srgbClr val="E7E6E6"/>
            </a:solidFill>
            <a:ln w="19050" cap="flat" cmpd="sng">
              <a:solidFill>
                <a:srgbClr val="674E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rot="-5400000">
              <a:off x="7749547" y="2351896"/>
              <a:ext cx="454895" cy="530762"/>
            </a:xfrm>
            <a:prstGeom prst="flowChartMagneticDrum">
              <a:avLst/>
            </a:prstGeom>
            <a:solidFill>
              <a:srgbClr val="E7E6E6"/>
            </a:solidFill>
            <a:ln w="19050" cap="flat" cmpd="sng">
              <a:solidFill>
                <a:srgbClr val="674E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rot="-5400000">
              <a:off x="7489390" y="2539145"/>
              <a:ext cx="454895" cy="530762"/>
            </a:xfrm>
            <a:prstGeom prst="flowChartMagneticDrum">
              <a:avLst/>
            </a:prstGeom>
            <a:solidFill>
              <a:srgbClr val="E7E6E6"/>
            </a:solidFill>
            <a:ln w="19050" cap="flat" cmpd="sng">
              <a:solidFill>
                <a:srgbClr val="674E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22"/>
          <p:cNvGrpSpPr/>
          <p:nvPr/>
        </p:nvGrpSpPr>
        <p:grpSpPr>
          <a:xfrm>
            <a:off x="6590250" y="3505424"/>
            <a:ext cx="1804951" cy="994103"/>
            <a:chOff x="4059000" y="2204274"/>
            <a:chExt cx="1804951" cy="994103"/>
          </a:xfrm>
        </p:grpSpPr>
        <p:sp>
          <p:nvSpPr>
            <p:cNvPr id="172" name="Google Shape;172;p22"/>
            <p:cNvSpPr/>
            <p:nvPr/>
          </p:nvSpPr>
          <p:spPr>
            <a:xfrm>
              <a:off x="4440530" y="2421533"/>
              <a:ext cx="217200" cy="2172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5270357" y="2204274"/>
              <a:ext cx="217200" cy="2172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5646751" y="2647080"/>
              <a:ext cx="217200" cy="2172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4895213" y="2981177"/>
              <a:ext cx="217200" cy="2172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4059000" y="2864264"/>
              <a:ext cx="217200" cy="217200"/>
            </a:xfrm>
            <a:prstGeom prst="rect">
              <a:avLst/>
            </a:prstGeom>
            <a:solidFill>
              <a:srgbClr val="E7E6E6"/>
            </a:solidFill>
            <a:ln w="19050" cap="flat" cmpd="sng">
              <a:solidFill>
                <a:srgbClr val="0097A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 name="Google Shape;177;p22"/>
            <p:cNvCxnSpPr>
              <a:stCxn id="176" idx="3"/>
              <a:endCxn id="172" idx="1"/>
            </p:cNvCxnSpPr>
            <p:nvPr/>
          </p:nvCxnSpPr>
          <p:spPr>
            <a:xfrm rot="10800000" flipH="1">
              <a:off x="4276200" y="2530064"/>
              <a:ext cx="164400" cy="442800"/>
            </a:xfrm>
            <a:prstGeom prst="straightConnector1">
              <a:avLst/>
            </a:prstGeom>
            <a:noFill/>
            <a:ln w="9525" cap="flat" cmpd="sng">
              <a:solidFill>
                <a:srgbClr val="44546A"/>
              </a:solidFill>
              <a:prstDash val="solid"/>
              <a:round/>
              <a:headEnd type="none" w="med" len="med"/>
              <a:tailEnd type="none" w="med" len="med"/>
            </a:ln>
          </p:spPr>
        </p:cxnSp>
        <p:cxnSp>
          <p:nvCxnSpPr>
            <p:cNvPr id="178" name="Google Shape;178;p22"/>
            <p:cNvCxnSpPr>
              <a:stCxn id="176" idx="3"/>
              <a:endCxn id="175" idx="1"/>
            </p:cNvCxnSpPr>
            <p:nvPr/>
          </p:nvCxnSpPr>
          <p:spPr>
            <a:xfrm>
              <a:off x="4276200" y="2972864"/>
              <a:ext cx="618900" cy="117000"/>
            </a:xfrm>
            <a:prstGeom prst="straightConnector1">
              <a:avLst/>
            </a:prstGeom>
            <a:noFill/>
            <a:ln w="9525" cap="flat" cmpd="sng">
              <a:solidFill>
                <a:srgbClr val="44546A"/>
              </a:solidFill>
              <a:prstDash val="solid"/>
              <a:round/>
              <a:headEnd type="none" w="med" len="med"/>
              <a:tailEnd type="none" w="med" len="med"/>
            </a:ln>
          </p:spPr>
        </p:cxnSp>
        <p:cxnSp>
          <p:nvCxnSpPr>
            <p:cNvPr id="179" name="Google Shape;179;p22"/>
            <p:cNvCxnSpPr>
              <a:stCxn id="172" idx="2"/>
              <a:endCxn id="175" idx="1"/>
            </p:cNvCxnSpPr>
            <p:nvPr/>
          </p:nvCxnSpPr>
          <p:spPr>
            <a:xfrm>
              <a:off x="4549130" y="2638733"/>
              <a:ext cx="346200" cy="450900"/>
            </a:xfrm>
            <a:prstGeom prst="straightConnector1">
              <a:avLst/>
            </a:prstGeom>
            <a:noFill/>
            <a:ln w="9525" cap="flat" cmpd="sng">
              <a:solidFill>
                <a:srgbClr val="44546A"/>
              </a:solidFill>
              <a:prstDash val="solid"/>
              <a:round/>
              <a:headEnd type="none" w="med" len="med"/>
              <a:tailEnd type="none" w="med" len="med"/>
            </a:ln>
          </p:spPr>
        </p:cxnSp>
        <p:cxnSp>
          <p:nvCxnSpPr>
            <p:cNvPr id="180" name="Google Shape;180;p22"/>
            <p:cNvCxnSpPr>
              <a:endCxn id="173" idx="1"/>
            </p:cNvCxnSpPr>
            <p:nvPr/>
          </p:nvCxnSpPr>
          <p:spPr>
            <a:xfrm rot="10800000" flipH="1">
              <a:off x="4657757" y="2312874"/>
              <a:ext cx="612600" cy="217200"/>
            </a:xfrm>
            <a:prstGeom prst="straightConnector1">
              <a:avLst/>
            </a:prstGeom>
            <a:noFill/>
            <a:ln w="9525" cap="flat" cmpd="sng">
              <a:solidFill>
                <a:srgbClr val="44546A"/>
              </a:solidFill>
              <a:prstDash val="solid"/>
              <a:round/>
              <a:headEnd type="none" w="med" len="med"/>
              <a:tailEnd type="none" w="med" len="med"/>
            </a:ln>
          </p:spPr>
        </p:cxnSp>
        <p:cxnSp>
          <p:nvCxnSpPr>
            <p:cNvPr id="181" name="Google Shape;181;p22"/>
            <p:cNvCxnSpPr>
              <a:endCxn id="175" idx="3"/>
            </p:cNvCxnSpPr>
            <p:nvPr/>
          </p:nvCxnSpPr>
          <p:spPr>
            <a:xfrm flipH="1">
              <a:off x="5112413" y="2421377"/>
              <a:ext cx="266400" cy="668400"/>
            </a:xfrm>
            <a:prstGeom prst="straightConnector1">
              <a:avLst/>
            </a:prstGeom>
            <a:noFill/>
            <a:ln w="9525" cap="flat" cmpd="sng">
              <a:solidFill>
                <a:srgbClr val="44546A"/>
              </a:solidFill>
              <a:prstDash val="solid"/>
              <a:round/>
              <a:headEnd type="none" w="med" len="med"/>
              <a:tailEnd type="none" w="med" len="med"/>
            </a:ln>
          </p:spPr>
        </p:cxnSp>
        <p:cxnSp>
          <p:nvCxnSpPr>
            <p:cNvPr id="182" name="Google Shape;182;p22"/>
            <p:cNvCxnSpPr>
              <a:stCxn id="173" idx="3"/>
              <a:endCxn id="174" idx="1"/>
            </p:cNvCxnSpPr>
            <p:nvPr/>
          </p:nvCxnSpPr>
          <p:spPr>
            <a:xfrm>
              <a:off x="5487557" y="2312874"/>
              <a:ext cx="159300" cy="442800"/>
            </a:xfrm>
            <a:prstGeom prst="straightConnector1">
              <a:avLst/>
            </a:prstGeom>
            <a:noFill/>
            <a:ln w="9525" cap="flat" cmpd="sng">
              <a:solidFill>
                <a:srgbClr val="44546A"/>
              </a:solidFill>
              <a:prstDash val="solid"/>
              <a:round/>
              <a:headEnd type="none" w="med" len="med"/>
              <a:tailEnd type="none" w="med" len="med"/>
            </a:ln>
          </p:spPr>
        </p:cxnSp>
        <p:cxnSp>
          <p:nvCxnSpPr>
            <p:cNvPr id="183" name="Google Shape;183;p22"/>
            <p:cNvCxnSpPr>
              <a:stCxn id="175" idx="3"/>
              <a:endCxn id="174" idx="1"/>
            </p:cNvCxnSpPr>
            <p:nvPr/>
          </p:nvCxnSpPr>
          <p:spPr>
            <a:xfrm rot="10800000" flipH="1">
              <a:off x="5112413" y="2755577"/>
              <a:ext cx="534300" cy="334200"/>
            </a:xfrm>
            <a:prstGeom prst="straightConnector1">
              <a:avLst/>
            </a:prstGeom>
            <a:noFill/>
            <a:ln w="9525" cap="flat" cmpd="sng">
              <a:solidFill>
                <a:srgbClr val="44546A"/>
              </a:solidFill>
              <a:prstDash val="solid"/>
              <a:round/>
              <a:headEnd type="none" w="med" len="med"/>
              <a:tailEnd type="none" w="med" len="med"/>
            </a:ln>
          </p:spPr>
        </p:cxnSp>
      </p:grpSp>
      <p:sp>
        <p:nvSpPr>
          <p:cNvPr id="184" name="Google Shape;184;p22"/>
          <p:cNvSpPr/>
          <p:nvPr/>
        </p:nvSpPr>
        <p:spPr>
          <a:xfrm>
            <a:off x="8649563" y="3831225"/>
            <a:ext cx="941400" cy="334200"/>
          </a:xfrm>
          <a:prstGeom prst="leftRightArrow">
            <a:avLst>
              <a:gd name="adj1" fmla="val 50000"/>
              <a:gd name="adj2" fmla="val 50000"/>
            </a:avLst>
          </a:prstGeom>
          <a:solidFill>
            <a:srgbClr val="E7E6E6"/>
          </a:solid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2"/>
          <p:cNvGrpSpPr/>
          <p:nvPr/>
        </p:nvGrpSpPr>
        <p:grpSpPr>
          <a:xfrm>
            <a:off x="7683180" y="2600610"/>
            <a:ext cx="2655178" cy="2681525"/>
            <a:chOff x="5151930" y="1299460"/>
            <a:chExt cx="2655178" cy="2681525"/>
          </a:xfrm>
        </p:grpSpPr>
        <p:pic>
          <p:nvPicPr>
            <p:cNvPr id="186" name="Google Shape;186;p22"/>
            <p:cNvPicPr preferRelativeResize="0"/>
            <p:nvPr/>
          </p:nvPicPr>
          <p:blipFill>
            <a:blip r:embed="rId4">
              <a:alphaModFix/>
            </a:blip>
            <a:stretch>
              <a:fillRect/>
            </a:stretch>
          </p:blipFill>
          <p:spPr>
            <a:xfrm>
              <a:off x="7351805" y="3489160"/>
              <a:ext cx="455303" cy="454900"/>
            </a:xfrm>
            <a:prstGeom prst="rect">
              <a:avLst/>
            </a:prstGeom>
            <a:noFill/>
            <a:ln>
              <a:noFill/>
            </a:ln>
          </p:spPr>
        </p:pic>
        <p:pic>
          <p:nvPicPr>
            <p:cNvPr id="187" name="Google Shape;187;p22"/>
            <p:cNvPicPr preferRelativeResize="0"/>
            <p:nvPr/>
          </p:nvPicPr>
          <p:blipFill>
            <a:blip r:embed="rId4">
              <a:alphaModFix/>
            </a:blip>
            <a:stretch>
              <a:fillRect/>
            </a:stretch>
          </p:blipFill>
          <p:spPr>
            <a:xfrm>
              <a:off x="5646730" y="1299460"/>
              <a:ext cx="455303" cy="454900"/>
            </a:xfrm>
            <a:prstGeom prst="rect">
              <a:avLst/>
            </a:prstGeom>
            <a:noFill/>
            <a:ln>
              <a:noFill/>
            </a:ln>
          </p:spPr>
        </p:pic>
        <p:pic>
          <p:nvPicPr>
            <p:cNvPr id="188" name="Google Shape;188;p22"/>
            <p:cNvPicPr preferRelativeResize="0"/>
            <p:nvPr/>
          </p:nvPicPr>
          <p:blipFill>
            <a:blip r:embed="rId4">
              <a:alphaModFix/>
            </a:blip>
            <a:stretch>
              <a:fillRect/>
            </a:stretch>
          </p:blipFill>
          <p:spPr>
            <a:xfrm>
              <a:off x="5151930" y="3526085"/>
              <a:ext cx="455303" cy="454900"/>
            </a:xfrm>
            <a:prstGeom prst="rect">
              <a:avLst/>
            </a:prstGeom>
            <a:noFill/>
            <a:ln>
              <a:noFill/>
            </a:ln>
          </p:spPr>
        </p:pic>
      </p:grpSp>
      <p:sp>
        <p:nvSpPr>
          <p:cNvPr id="189" name="Google Shape;189;p22"/>
          <p:cNvSpPr/>
          <p:nvPr/>
        </p:nvSpPr>
        <p:spPr>
          <a:xfrm>
            <a:off x="8546625" y="4688750"/>
            <a:ext cx="838728" cy="606636"/>
          </a:xfrm>
          <a:prstGeom prst="cloud">
            <a:avLst/>
          </a:prstGeom>
          <a:solidFill>
            <a:srgbClr val="5B9BD5"/>
          </a:solidFill>
          <a:ln w="19050" cap="flat" cmpd="sng">
            <a:solidFill>
              <a:srgbClr val="44546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Primarily known for:</a:t>
            </a:r>
            <a:endParaRPr/>
          </a:p>
          <a:p>
            <a:pPr marL="0" lvl="0" indent="0" algn="l" rtl="0">
              <a:spcBef>
                <a:spcPts val="0"/>
              </a:spcBef>
              <a:spcAft>
                <a:spcPts val="0"/>
              </a:spcAft>
              <a:buNone/>
            </a:pPr>
            <a:r>
              <a:rPr lang="en-US"/>
              <a:t>High Performance Computing (HPC)</a:t>
            </a:r>
            <a:endParaRPr/>
          </a:p>
        </p:txBody>
      </p:sp>
      <p:sp>
        <p:nvSpPr>
          <p:cNvPr id="196" name="Google Shape;196;p23"/>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8</a:t>
            </a:fld>
            <a:endParaRPr/>
          </a:p>
        </p:txBody>
      </p:sp>
      <p:pic>
        <p:nvPicPr>
          <p:cNvPr id="197" name="Google Shape;197;p23"/>
          <p:cNvPicPr preferRelativeResize="0"/>
          <p:nvPr/>
        </p:nvPicPr>
        <p:blipFill>
          <a:blip r:embed="rId3">
            <a:alphaModFix/>
          </a:blip>
          <a:stretch>
            <a:fillRect/>
          </a:stretch>
        </p:blipFill>
        <p:spPr>
          <a:xfrm>
            <a:off x="2665375" y="1802250"/>
            <a:ext cx="6861249" cy="4112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a:t>High Performance Computing (HPC)</a:t>
            </a:r>
            <a:endParaRPr/>
          </a:p>
          <a:p>
            <a:pPr marL="0" lvl="0" indent="0" algn="l" rtl="0">
              <a:spcBef>
                <a:spcPts val="0"/>
              </a:spcBef>
              <a:spcAft>
                <a:spcPts val="0"/>
              </a:spcAft>
              <a:buNone/>
            </a:pPr>
            <a:r>
              <a:rPr lang="en-US"/>
              <a:t>vs. Traditional Computing</a:t>
            </a:r>
            <a:endParaRPr/>
          </a:p>
        </p:txBody>
      </p:sp>
      <p:sp>
        <p:nvSpPr>
          <p:cNvPr id="204" name="Google Shape;204;p24"/>
          <p:cNvSpPr txBox="1">
            <a:spLocks noGrp="1"/>
          </p:cNvSpPr>
          <p:nvPr>
            <p:ph type="body" idx="1"/>
          </p:nvPr>
        </p:nvSpPr>
        <p:spPr>
          <a:xfrm>
            <a:off x="838200" y="1825625"/>
            <a:ext cx="10515600" cy="41631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a:t>Traditional computing </a:t>
            </a:r>
            <a:r>
              <a:rPr lang="en-US" i="1"/>
              <a:t>generally</a:t>
            </a:r>
            <a:r>
              <a:rPr lang="en-US"/>
              <a:t> has access to a single processor (perhaps multiple cores)</a:t>
            </a:r>
            <a:endParaRPr/>
          </a:p>
        </p:txBody>
      </p:sp>
      <p:sp>
        <p:nvSpPr>
          <p:cNvPr id="205" name="Google Shape;205;p24"/>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9</a:t>
            </a:fld>
            <a:endParaRPr/>
          </a:p>
        </p:txBody>
      </p:sp>
      <p:pic>
        <p:nvPicPr>
          <p:cNvPr id="206" name="Google Shape;206;p24"/>
          <p:cNvPicPr preferRelativeResize="0"/>
          <p:nvPr/>
        </p:nvPicPr>
        <p:blipFill>
          <a:blip r:embed="rId3">
            <a:alphaModFix/>
          </a:blip>
          <a:stretch>
            <a:fillRect/>
          </a:stretch>
        </p:blipFill>
        <p:spPr>
          <a:xfrm>
            <a:off x="5543911" y="3428996"/>
            <a:ext cx="1104176" cy="1052657"/>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497</TotalTime>
  <Words>3153</Words>
  <Application>Microsoft Macintosh PowerPoint</Application>
  <PresentationFormat>Widescreen</PresentationFormat>
  <Paragraphs>636</Paragraphs>
  <Slides>57</Slides>
  <Notes>55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57</vt:i4>
      </vt:variant>
    </vt:vector>
  </HeadingPairs>
  <TitlesOfParts>
    <vt:vector size="68" baseType="lpstr">
      <vt:lpstr>Calibri</vt:lpstr>
      <vt:lpstr>Courier</vt:lpstr>
      <vt:lpstr>Arial Black</vt:lpstr>
      <vt:lpstr>Lato</vt:lpstr>
      <vt:lpstr>Courier New</vt:lpstr>
      <vt:lpstr>Helvetica Neue</vt:lpstr>
      <vt:lpstr>Helvetica Neue Light</vt:lpstr>
      <vt:lpstr>Arial</vt:lpstr>
      <vt:lpstr>SFMono-Regular</vt:lpstr>
      <vt:lpstr>Consolas</vt:lpstr>
      <vt:lpstr>Office Theme</vt:lpstr>
      <vt:lpstr>Alpine: New User Seminar</vt:lpstr>
      <vt:lpstr>CURC Alpine: New User Seminar</vt:lpstr>
      <vt:lpstr>RMACC Cyber Infrastructure Portal</vt:lpstr>
      <vt:lpstr>What is CURC?</vt:lpstr>
      <vt:lpstr>Learning Goals</vt:lpstr>
      <vt:lpstr>Things to take note of:</vt:lpstr>
      <vt:lpstr>CURC Resources Include:</vt:lpstr>
      <vt:lpstr>Primarily known for: High Performance Computing (HPC)</vt:lpstr>
      <vt:lpstr>High Performance Computing (HPC) vs. Traditional Computing</vt:lpstr>
      <vt:lpstr>What can I use HPC for?</vt:lpstr>
      <vt:lpstr>What can I use HPC for?</vt:lpstr>
      <vt:lpstr>Research Computing Resources</vt:lpstr>
      <vt:lpstr>HPC Cluster: Alpine </vt:lpstr>
      <vt:lpstr>HPC Cluster: Alpine </vt:lpstr>
      <vt:lpstr>HPC Cluster: Alpine </vt:lpstr>
      <vt:lpstr>Storage at CURC</vt:lpstr>
      <vt:lpstr>Data Sharing: Within RC</vt:lpstr>
      <vt:lpstr>Data Sharing: Outside RC</vt:lpstr>
      <vt:lpstr>Cloud Computing</vt:lpstr>
      <vt:lpstr>Accessing Research Computing</vt:lpstr>
      <vt:lpstr>How to Access RC Resources?</vt:lpstr>
      <vt:lpstr>Getting an RC Account</vt:lpstr>
      <vt:lpstr>Demo: Getting an Account</vt:lpstr>
      <vt:lpstr>Your RC Account</vt:lpstr>
      <vt:lpstr>Your RC Account</vt:lpstr>
      <vt:lpstr>Two Factor Authentication (Duo)</vt:lpstr>
      <vt:lpstr>Duo Authentication</vt:lpstr>
      <vt:lpstr>Linux comfort level check</vt:lpstr>
      <vt:lpstr>Terminal</vt:lpstr>
      <vt:lpstr>Demo: Logging in via Terminal*</vt:lpstr>
      <vt:lpstr>Demo: logging in with OnDemand</vt:lpstr>
      <vt:lpstr>Logging In</vt:lpstr>
      <vt:lpstr>Navigating Research Computing</vt:lpstr>
      <vt:lpstr>PowerPoint Presentation</vt:lpstr>
      <vt:lpstr>PowerPoint Presentation</vt:lpstr>
      <vt:lpstr>Node Types</vt:lpstr>
      <vt:lpstr>Alpine Compile Nodes</vt:lpstr>
      <vt:lpstr>Alpine Compile Nodes </vt:lpstr>
      <vt:lpstr>Demo: Exploring Nodes</vt:lpstr>
      <vt:lpstr>Filesystem Structure</vt:lpstr>
      <vt:lpstr>Exploring the Filesystem</vt:lpstr>
      <vt:lpstr>Using RC Resources</vt:lpstr>
      <vt:lpstr>Running a Job</vt:lpstr>
      <vt:lpstr>Jobs</vt:lpstr>
      <vt:lpstr>Job Scheduling </vt:lpstr>
      <vt:lpstr>SLURM</vt:lpstr>
      <vt:lpstr>Your first job</vt:lpstr>
      <vt:lpstr>Job Script: 3 main parts</vt:lpstr>
      <vt:lpstr>Slurm Options (directives)</vt:lpstr>
      <vt:lpstr>Slurm Options (directives)</vt:lpstr>
      <vt:lpstr>Alpine Partitions</vt:lpstr>
      <vt:lpstr>Job scheduling Demo</vt:lpstr>
      <vt:lpstr>Review: Learning Goals</vt:lpstr>
      <vt:lpstr>Help! I’m stuck, where do I go?</vt:lpstr>
      <vt:lpstr>Helpdesk Tickets</vt:lpstr>
      <vt:lpstr>Questions?</vt:lpstr>
      <vt:lpstr>Survey and feedback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Alpine: New User Seminar</dc:title>
  <dc:creator>Trevor Alan Hall</dc:creator>
  <cp:lastModifiedBy>Andrew Monaghan</cp:lastModifiedBy>
  <cp:revision>17</cp:revision>
  <dcterms:modified xsi:type="dcterms:W3CDTF">2024-05-20T14:04:03Z</dcterms:modified>
</cp:coreProperties>
</file>